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  <p:sldMasterId id="2147484101" r:id="rId2"/>
  </p:sldMasterIdLst>
  <p:notesMasterIdLst>
    <p:notesMasterId r:id="rId17"/>
  </p:notesMasterIdLst>
  <p:handoutMasterIdLst>
    <p:handoutMasterId r:id="rId18"/>
  </p:handoutMasterIdLst>
  <p:sldIdLst>
    <p:sldId id="2908" r:id="rId3"/>
    <p:sldId id="2892" r:id="rId4"/>
    <p:sldId id="3000" r:id="rId5"/>
    <p:sldId id="2988" r:id="rId6"/>
    <p:sldId id="2994" r:id="rId7"/>
    <p:sldId id="3415" r:id="rId8"/>
    <p:sldId id="2914" r:id="rId9"/>
    <p:sldId id="256" r:id="rId10"/>
    <p:sldId id="259" r:id="rId11"/>
    <p:sldId id="3457" r:id="rId12"/>
    <p:sldId id="2920" r:id="rId13"/>
    <p:sldId id="2922" r:id="rId14"/>
    <p:sldId id="2918" r:id="rId15"/>
    <p:sldId id="3121" r:id="rId16"/>
  </p:sldIdLst>
  <p:sldSz cx="2437765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8" pos="5773" userDrawn="1">
          <p15:clr>
            <a:srgbClr val="A4A3A4"/>
          </p15:clr>
        </p15:guide>
        <p15:guide id="62" orient="horz" pos="4297" userDrawn="1">
          <p15:clr>
            <a:srgbClr val="A4A3A4"/>
          </p15:clr>
        </p15:guide>
        <p15:guide id="63" pos="7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A8A78"/>
    <a:srgbClr val="006772"/>
    <a:srgbClr val="4DAA50"/>
    <a:srgbClr val="4097DB"/>
    <a:srgbClr val="CACED3"/>
    <a:srgbClr val="707070"/>
    <a:srgbClr val="027101"/>
    <a:srgbClr val="7F6658"/>
    <a:srgbClr val="3B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85" autoAdjust="0"/>
    <p:restoredTop sz="96082" autoAdjust="0"/>
  </p:normalViewPr>
  <p:slideViewPr>
    <p:cSldViewPr snapToGrid="0" snapToObjects="1">
      <p:cViewPr varScale="1">
        <p:scale>
          <a:sx n="55" d="100"/>
          <a:sy n="55" d="100"/>
        </p:scale>
        <p:origin x="1188" y="102"/>
      </p:cViewPr>
      <p:guideLst>
        <p:guide pos="5773"/>
        <p:guide orient="horz" pos="4297"/>
        <p:guide pos="72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7D310-0C4F-4B4C-B025-B4A6F8DB952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BD57-0140-5543-8501-12A1D345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8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8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8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9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04318" y="4342747"/>
            <a:ext cx="4619565" cy="34655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0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6"/>
            <a:ext cx="1218882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6"/>
            <a:ext cx="12188824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" y="-1"/>
            <a:ext cx="24377649" cy="84464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503920" y="6858000"/>
            <a:ext cx="7809536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6568114" y="6888480"/>
            <a:ext cx="7809536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2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971550"/>
            <a:ext cx="24377650" cy="77152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4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00623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181379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28200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73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63550" y="0"/>
            <a:ext cx="13414102" cy="109681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057424" y="0"/>
            <a:ext cx="13320228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0160" y="12635741"/>
            <a:ext cx="7719589" cy="73025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800">
                <a:solidFill>
                  <a:schemeClr val="accent4"/>
                </a:solidFill>
              </a:defRPr>
            </a:lvl1pPr>
          </a:lstStyle>
          <a:p>
            <a:r>
              <a:rPr lang="en-US" b="1" dirty="0"/>
              <a:t>© </a:t>
            </a:r>
            <a:r>
              <a:rPr lang="en-US" dirty="0"/>
              <a:t>CRC for Water Sensitive Cities</a:t>
            </a:r>
          </a:p>
        </p:txBody>
      </p:sp>
    </p:spTree>
    <p:extLst>
      <p:ext uri="{BB962C8B-B14F-4D97-AF65-F5344CB8AC3E}">
        <p14:creationId xmlns:p14="http://schemas.microsoft.com/office/powerpoint/2010/main" val="120181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482601"/>
            <a:ext cx="21025723" cy="2057400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5964" y="2870200"/>
            <a:ext cx="21025723" cy="10032999"/>
          </a:xfrm>
        </p:spPr>
        <p:txBody>
          <a:bodyPr>
            <a:normAutofit/>
          </a:bodyPr>
          <a:lstStyle>
            <a:lvl1pPr marL="711200" indent="-711200">
              <a:buSzPct val="75000"/>
              <a:buFont typeface="Wingdings" panose="05000000000000000000" pitchFamily="2" charset="2"/>
              <a:buChar char="q"/>
              <a:defRPr sz="5400"/>
            </a:lvl1pPr>
            <a:lvl2pPr marL="1524000" indent="-609600">
              <a:defRPr sz="4400"/>
            </a:lvl2pPr>
            <a:lvl3pPr>
              <a:defRPr sz="3600"/>
            </a:lvl3pPr>
            <a:lvl4pPr>
              <a:defRPr sz="32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480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6231-DEFA-48CE-8108-C00B5132C687}" type="datetime1">
              <a:rPr lang="en-AU" smtClean="0"/>
              <a:t>1/10/2020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A2B1-33A5-46B3-BD25-8F04CC045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05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6"/>
            <a:ext cx="1218882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5" y="4260850"/>
            <a:ext cx="20721003" cy="29400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9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A879-CF86-A64B-BBD9-8902F475872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34E0-06AB-124D-A8C9-49289091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8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2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5" y="730253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5" y="12712703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</a:lstStyle>
          <a:p>
            <a:fld id="{C764DE79-268F-4C1A-8933-263129D2AF90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8" y="12712703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RCWSC_BrandingSlideWhite16x9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64"/>
            <a:ext cx="24377650" cy="137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1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60" r:id="rId2"/>
    <p:sldLayoutId id="2147483991" r:id="rId3"/>
    <p:sldLayoutId id="2147484128" r:id="rId4"/>
    <p:sldLayoutId id="2147484131" r:id="rId5"/>
    <p:sldLayoutId id="2147484132" r:id="rId6"/>
    <p:sldLayoutId id="2147484133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000000"/>
          </a:solidFill>
          <a:latin typeface="Arial"/>
          <a:ea typeface="Arial"/>
          <a:cs typeface="Arial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600" b="1" kern="1200">
          <a:solidFill>
            <a:srgbClr val="000000"/>
          </a:solidFill>
          <a:latin typeface="Arial"/>
          <a:ea typeface="Arial"/>
          <a:cs typeface="Arial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000000"/>
          </a:solidFill>
          <a:latin typeface="Arial"/>
          <a:ea typeface="Arial"/>
          <a:cs typeface="Arial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rgbClr val="000000"/>
          </a:solidFill>
          <a:latin typeface="Arial"/>
          <a:ea typeface="Arial"/>
          <a:cs typeface="Arial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Arial"/>
          <a:ea typeface="Arial"/>
          <a:cs typeface="Arial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Arial"/>
          <a:ea typeface="Arial"/>
          <a:cs typeface="Arial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4" y="549275"/>
            <a:ext cx="2193988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4" y="3200403"/>
            <a:ext cx="21939885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3" y="12712700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A879-CF86-A64B-BBD9-8902F475872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032" y="12712700"/>
            <a:ext cx="771958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649" y="12712700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34E0-06AB-124D-A8C9-4928909179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RCWSC_BrandingSlideBlack16x9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77650" cy="137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6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atersensitivecities.org.au/content/project-irp2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michael.dimatteo@watertech.com.au" TargetMode="External"/><Relationship Id="rId3" Type="http://schemas.openxmlformats.org/officeDocument/2006/relationships/hyperlink" Target="mailto:Liz.Petersen@tpg.com.au" TargetMode="External"/><Relationship Id="rId7" Type="http://schemas.openxmlformats.org/officeDocument/2006/relationships/hyperlink" Target="mailto:celeste@e2designlab.com.a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yan.brotchie@ghd.com" TargetMode="External"/><Relationship Id="rId5" Type="http://schemas.openxmlformats.org/officeDocument/2006/relationships/hyperlink" Target="mailto:buyani.thomy@nceconomics.com" TargetMode="External"/><Relationship Id="rId4" Type="http://schemas.openxmlformats.org/officeDocument/2006/relationships/hyperlink" Target="mailto:anna.roberts@naturaldecisions.com.a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erial_Imag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10" descr="Page-3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95915" cy="13716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7860" y="6351752"/>
            <a:ext cx="1036044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0" b="1" dirty="0">
                <a:solidFill>
                  <a:srgbClr val="FFFFFF"/>
                </a:solidFill>
                <a:ea typeface="Arial"/>
                <a:cs typeface="Arial"/>
              </a:rPr>
              <a:t>INFFEWS Overview</a:t>
            </a:r>
            <a:endParaRPr lang="en-AU" sz="7600" b="1" dirty="0">
              <a:solidFill>
                <a:srgbClr val="FFFFFF"/>
              </a:solidFill>
              <a:ea typeface="Arial"/>
              <a:cs typeface="Arial"/>
            </a:endParaRPr>
          </a:p>
          <a:p>
            <a:endParaRPr lang="en-AU" sz="4400" b="1" dirty="0">
              <a:solidFill>
                <a:srgbClr val="FFFFFF"/>
              </a:solidFill>
              <a:ea typeface="Arial"/>
              <a:cs typeface="Arial"/>
            </a:endParaRPr>
          </a:p>
          <a:p>
            <a:endParaRPr lang="en-AU" sz="4400" b="1" dirty="0">
              <a:solidFill>
                <a:srgbClr val="FFFFFF"/>
              </a:solidFill>
              <a:ea typeface="Arial"/>
              <a:cs typeface="Arial"/>
            </a:endParaRPr>
          </a:p>
          <a:p>
            <a:r>
              <a:rPr lang="en-AU" sz="4000" b="1" dirty="0">
                <a:solidFill>
                  <a:srgbClr val="92D050"/>
                </a:solidFill>
                <a:ea typeface="Arial"/>
                <a:cs typeface="Arial"/>
              </a:rPr>
              <a:t>Dr Sayed Iftekhar</a:t>
            </a:r>
          </a:p>
          <a:p>
            <a:endParaRPr lang="en-AU" sz="4000" b="1" dirty="0">
              <a:solidFill>
                <a:srgbClr val="92D050"/>
              </a:solidFill>
              <a:ea typeface="Arial"/>
              <a:cs typeface="Arial"/>
            </a:endParaRPr>
          </a:p>
          <a:p>
            <a:r>
              <a:rPr lang="en-US" sz="2800" b="1" dirty="0">
                <a:solidFill>
                  <a:srgbClr val="92D050"/>
                </a:solidFill>
                <a:ea typeface="Arial"/>
                <a:cs typeface="Arial"/>
              </a:rPr>
              <a:t>Project Leader, IRP2, CRC WSC</a:t>
            </a:r>
          </a:p>
          <a:p>
            <a:r>
              <a:rPr lang="en-US" sz="2800" b="1" dirty="0">
                <a:solidFill>
                  <a:srgbClr val="92D050"/>
                </a:solidFill>
                <a:ea typeface="Arial"/>
                <a:cs typeface="Arial"/>
              </a:rPr>
              <a:t>Department of Accounting, Finance and Economics, </a:t>
            </a:r>
          </a:p>
          <a:p>
            <a:r>
              <a:rPr lang="en-US" sz="2800" b="1" dirty="0">
                <a:solidFill>
                  <a:srgbClr val="92D050"/>
                </a:solidFill>
                <a:ea typeface="Arial"/>
                <a:cs typeface="Arial"/>
              </a:rPr>
              <a:t>Griffith University</a:t>
            </a:r>
          </a:p>
          <a:p>
            <a:r>
              <a:rPr lang="en-AU" sz="2800" dirty="0">
                <a:hlinkClick r:id="rId5"/>
              </a:rPr>
              <a:t>https://watersensitivecities.org.au/content/project-irp2/</a:t>
            </a:r>
            <a:endParaRPr lang="en-AU" sz="2800" dirty="0"/>
          </a:p>
          <a:p>
            <a:endParaRPr lang="en-AU" sz="2800" b="1" dirty="0">
              <a:solidFill>
                <a:srgbClr val="92D050"/>
              </a:solidFill>
              <a:ea typeface="Arial"/>
              <a:cs typeface="Arial"/>
            </a:endParaRPr>
          </a:p>
          <a:p>
            <a:endParaRPr lang="en-AU" sz="4000" b="1" dirty="0">
              <a:solidFill>
                <a:srgbClr val="92D050"/>
              </a:solidFill>
              <a:ea typeface="Arial"/>
              <a:cs typeface="Arial"/>
            </a:endParaRPr>
          </a:p>
          <a:p>
            <a:endParaRPr lang="en-US" sz="7200" b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2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28" y="1833026"/>
            <a:ext cx="10640231" cy="10038205"/>
          </a:xfrm>
        </p:spPr>
        <p:txBody>
          <a:bodyPr>
            <a:noAutofit/>
          </a:bodyPr>
          <a:lstStyle/>
          <a:p>
            <a:pPr lvl="0" algn="l"/>
            <a:r>
              <a:rPr lang="en-AU" sz="3600" b="0" dirty="0"/>
              <a:t>The tools have been applied by:</a:t>
            </a:r>
          </a:p>
          <a:p>
            <a:pPr lvl="0" algn="l"/>
            <a:endParaRPr lang="en-AU" sz="3600" b="0" dirty="0"/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Brisbane City Council*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Townsville City Council*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Yarra Valley Water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Water Corporation of WA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WA Department of Water and Environment (DWER)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Advanced Choice Economics for World Bank China 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Water Sensitive SA for City of Marion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E2Design for Moreland City Council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Wave Consulting for Blacktown City Council*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GHD for Hunter Valley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08D90E-A860-4947-90CD-4160B7751063}"/>
              </a:ext>
            </a:extLst>
          </p:cNvPr>
          <p:cNvSpPr txBox="1">
            <a:spLocks/>
          </p:cNvSpPr>
          <p:nvPr/>
        </p:nvSpPr>
        <p:spPr>
          <a:xfrm>
            <a:off x="209900" y="627111"/>
            <a:ext cx="21014776" cy="1079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7" b="1" kern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r>
              <a:rPr lang="en-AU" sz="7200" dirty="0"/>
              <a:t>Adoption of the tools </a:t>
            </a:r>
            <a:endParaRPr lang="en-US" sz="7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52E8296-9979-4A08-BE4B-98F9BB1D8BFE}"/>
              </a:ext>
            </a:extLst>
          </p:cNvPr>
          <p:cNvSpPr txBox="1">
            <a:spLocks/>
          </p:cNvSpPr>
          <p:nvPr/>
        </p:nvSpPr>
        <p:spPr>
          <a:xfrm>
            <a:off x="12712829" y="1657490"/>
            <a:ext cx="10640231" cy="10038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b="1" kern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914171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b="1" kern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828343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b="1" kern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2742514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b="1" kern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3656686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b="1" kern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4570857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sz="3600" b="0" dirty="0"/>
          </a:p>
          <a:p>
            <a:pPr algn="l"/>
            <a:endParaRPr lang="en-AU" sz="3600" b="0" dirty="0"/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3200" b="0" dirty="0"/>
              <a:t>WSCI on Waterwise Queens Park Regional Open Space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US" sz="3200" b="0" dirty="0"/>
              <a:t>NSW Department of Planning Industry and Environment (DPIE)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US" sz="3200" b="0" dirty="0"/>
              <a:t>BDO </a:t>
            </a:r>
            <a:r>
              <a:rPr lang="en-US" sz="3200" b="0" dirty="0" err="1"/>
              <a:t>EconSearch</a:t>
            </a:r>
            <a:r>
              <a:rPr lang="en-US" sz="3200" b="0" dirty="0"/>
              <a:t> and Tonkin for the SA Department of Infrastructure and Transport 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US" sz="3200" b="0" dirty="0" err="1"/>
              <a:t>Urbaqua</a:t>
            </a:r>
            <a:r>
              <a:rPr lang="en-US" sz="3200" b="0" dirty="0"/>
              <a:t> for City of Mandurah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US" sz="3200" b="0" dirty="0"/>
              <a:t>Blacktown City Council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US" sz="3200" b="0" dirty="0"/>
              <a:t>Wave Consulting for Blacktown City Council*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US" sz="3200" b="0" dirty="0" err="1"/>
              <a:t>NCEconomics</a:t>
            </a:r>
            <a:r>
              <a:rPr lang="en-US" sz="3200" b="0" dirty="0"/>
              <a:t> for Moreland City Council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endParaRPr lang="en-AU" sz="3200" b="0" dirty="0"/>
          </a:p>
          <a:p>
            <a:pPr algn="l"/>
            <a:r>
              <a:rPr lang="en-AU" sz="3200" b="0" dirty="0"/>
              <a:t>* In process. With many more in the pipeline……</a:t>
            </a:r>
          </a:p>
          <a:p>
            <a:pPr algn="l"/>
            <a:endParaRPr lang="en-AU" sz="3200" b="0" dirty="0"/>
          </a:p>
          <a:p>
            <a:r>
              <a:rPr lang="en-AU" sz="3200" b="0" dirty="0"/>
              <a:t> </a:t>
            </a:r>
          </a:p>
          <a:p>
            <a:r>
              <a:rPr lang="en-AU" sz="3200" b="0" dirty="0"/>
              <a:t> </a:t>
            </a:r>
          </a:p>
          <a:p>
            <a:endParaRPr lang="en-AU" sz="1000" b="0" dirty="0"/>
          </a:p>
        </p:txBody>
      </p:sp>
    </p:spTree>
    <p:extLst>
      <p:ext uri="{BB962C8B-B14F-4D97-AF65-F5344CB8AC3E}">
        <p14:creationId xmlns:p14="http://schemas.microsoft.com/office/powerpoint/2010/main" val="62123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414" y="467176"/>
            <a:ext cx="15416784" cy="1290988"/>
          </a:xfrm>
        </p:spPr>
        <p:txBody>
          <a:bodyPr>
            <a:noAutofit/>
          </a:bodyPr>
          <a:lstStyle/>
          <a:p>
            <a:r>
              <a:rPr lang="en-AU" sz="8000" dirty="0">
                <a:latin typeface="Calibri" panose="020F0502020204030204" pitchFamily="34" charset="0"/>
                <a:cs typeface="Calibri" panose="020F0502020204030204" pitchFamily="34" charset="0"/>
              </a:rPr>
              <a:t>Shared with: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032" y="2261568"/>
            <a:ext cx="5651740" cy="953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AECOM 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Aither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Alluvium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Allwater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ARUP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ASPECT Studios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Aurecon Group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Australian National University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BDO </a:t>
            </a: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EconSearch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BMT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Baron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Beca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 Group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Blacktown City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Bligh Tanner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Brisbane City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Queensland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20931" y="2261568"/>
            <a:ext cx="5827514" cy="1013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Byron Bay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CSIRO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Coast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Queensland University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Charles Stuart University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City of </a:t>
            </a:r>
            <a:r>
              <a:rPr lang="en-AU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Brimbank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Canning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Canterbury Bankstown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Gold Coast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Gosnells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Greater Dandenong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Joondalup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Mandurah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Melbourne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Melville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Nedlands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Perth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27827" y="2261568"/>
            <a:ext cx="4510408" cy="1002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Port Philip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Salisbury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Sydney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West Torrens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West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Coliban</a:t>
            </a: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Cooks River Alliance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Coolth</a:t>
            </a: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Inc.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Curtin University 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DBCA (WA)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DELWP (VIC) 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DEWNR (SA) 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DNRME (QLD)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DPIE (NSW)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DWER (WA)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Communities (WA)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9051" y="2261568"/>
            <a:ext cx="7019683" cy="992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for Energy and Mining (SA)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Defence (VIC)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Environment and Science (QLD) 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Industry and Skills (SA)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Premier and Cabinet (NSW)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Transport (NSW)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DesignFlow</a:t>
            </a: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DevelopmentWA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Dja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Dja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 Wurrung Enterprises 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E2Designlab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EMRC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Development Queensland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Edge Environment 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Encader</a:t>
            </a: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Consulting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Fairfield City Council</a:t>
            </a:r>
          </a:p>
        </p:txBody>
      </p:sp>
    </p:spTree>
    <p:extLst>
      <p:ext uri="{BB962C8B-B14F-4D97-AF65-F5344CB8AC3E}">
        <p14:creationId xmlns:p14="http://schemas.microsoft.com/office/powerpoint/2010/main" val="8274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3665" y="2070505"/>
            <a:ext cx="5651740" cy="883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GHD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Sydney Commission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Griffith University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HIP V. HYPE 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Hornsby council 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Hunter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Hydrology and Risk Consulting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Australia 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Water Centre Inner West City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 Infrastructure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IPART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KBR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Knox City Council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5405" y="2070505"/>
            <a:ext cx="5827514" cy="1002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Ku-ring-gai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Lendlease</a:t>
            </a: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Logan City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Marsden Jacob Associates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Melbourne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Melton City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Monash University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Moonee Valley City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Murdoch University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NSW Treasury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Capital Economics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Decisions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OCULUS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Environment and Heritage (NSW)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OptaMAX</a:t>
            </a: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 and Leisure Australia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97173" y="2070505"/>
            <a:ext cx="7455072" cy="1132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Queensland Rural and Industry Development Authority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Queensland Urban Utilities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Queensland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Queensland Water Directorate 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Rhelm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Rivelin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 Bridge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Rockhampton Regional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RMCG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 Treasury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 Water 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East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Stantec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Stockland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Planning Institute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 SA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Living 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57967" y="2070505"/>
            <a:ext cx="7019683" cy="1178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Sydney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Synergies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Townsville City Council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Urbaqua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Unity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Adelaide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Melbourne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Queensland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SA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Technology Sydney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Western Australia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 Consulting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Corporation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Water Planning Services 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Sensitive SA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Technology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WSAA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Yarra Valley Water</a:t>
            </a:r>
          </a:p>
          <a:p>
            <a:pPr marL="456972" indent="-45697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E7275E-37C6-4BB5-BACA-56BDDE8F3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14" y="467176"/>
            <a:ext cx="15416784" cy="1290988"/>
          </a:xfrm>
        </p:spPr>
        <p:txBody>
          <a:bodyPr>
            <a:noAutofit/>
          </a:bodyPr>
          <a:lstStyle/>
          <a:p>
            <a:r>
              <a:rPr lang="en-AU" sz="8000" dirty="0">
                <a:latin typeface="Calibri" panose="020F0502020204030204" pitchFamily="34" charset="0"/>
                <a:cs typeface="Calibri" panose="020F0502020204030204" pitchFamily="34" charset="0"/>
              </a:rPr>
              <a:t>Shared with:</a:t>
            </a:r>
          </a:p>
        </p:txBody>
      </p:sp>
    </p:spTree>
    <p:extLst>
      <p:ext uri="{BB962C8B-B14F-4D97-AF65-F5344CB8AC3E}">
        <p14:creationId xmlns:p14="http://schemas.microsoft.com/office/powerpoint/2010/main" val="773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407408" y="140517"/>
            <a:ext cx="16203168" cy="30403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9800" b="1" dirty="0">
                <a:latin typeface="Calibri" panose="020F0502020204030204" pitchFamily="34" charset="0"/>
                <a:cs typeface="Calibri" panose="020F0502020204030204" pitchFamily="34" charset="0"/>
              </a:rPr>
              <a:t>INFFEWS</a:t>
            </a:r>
          </a:p>
          <a:p>
            <a:pPr algn="ctr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 Investment Framework For Economics of Water-Sensitive Cities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5194" y="3816794"/>
            <a:ext cx="1790759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300" b="1" dirty="0">
                <a:latin typeface="Calibri" panose="020F0502020204030204" pitchFamily="34" charset="0"/>
                <a:cs typeface="Calibri" panose="020F0502020204030204" pitchFamily="34" charset="0"/>
              </a:rPr>
              <a:t>For training and support services in INFFEWS, CRCWSC recommends engaging: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0" y="5093686"/>
            <a:ext cx="9253728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4300" b="1" i="1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Advanced Choice Economics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Contact: Dr Elizabeth Petersen (Liz), Director</a:t>
            </a:r>
            <a:r>
              <a:rPr kumimoji="0" lang="en-AU" altLang="en-US" sz="2300" b="0" i="0" u="none" strike="noStrike" cap="none" normalizeH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&amp; 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Principal Applied Economist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Phone: +61 (0)8 9332 8310 or +61 (0)404 077 194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Liz.Petersen@tpg.com.au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86000" y="7388710"/>
            <a:ext cx="10031115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4300" b="1" i="1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Natural Decisions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Contact: Dr Anna Roberts, Director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Phone: 61 (0)437 887 485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Email: 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anna.roberts@naturaldecisions.com.au</a:t>
            </a: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86000" y="9691902"/>
            <a:ext cx="794756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4300" b="1" i="1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NCEconomics</a:t>
            </a:r>
            <a:endParaRPr kumimoji="0" lang="en-AU" altLang="en-US" sz="4300" b="1" i="1" u="none" strike="noStrike" cap="none" normalizeH="0" baseline="0" dirty="0">
              <a:ln>
                <a:noFill/>
              </a:ln>
              <a:solidFill>
                <a:srgbClr val="4F4F4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Contact: Buyani Thomy, Environmental and Resource Economist 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300" dirty="0">
                <a:solidFill>
                  <a:srgbClr val="4F4F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Phone: </a:t>
            </a:r>
            <a:r>
              <a:rPr lang="en-AU" sz="2300" dirty="0">
                <a:solidFill>
                  <a:srgbClr val="4F4F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+61 (0)401 625 </a:t>
            </a:r>
            <a:r>
              <a:rPr lang="en-AU" sz="2300" dirty="0">
                <a:solidFill>
                  <a:srgbClr val="4F4F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281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altLang="en-US" sz="2300" b="0" i="0" u="none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Email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buyani.thomy@nceconomics.com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2916152" y="5066722"/>
            <a:ext cx="946836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4300" b="1" i="1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GHD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Contact: Ryan Brotchie, GHD Associate, Integrated Water Management </a:t>
            </a:r>
            <a:b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Phone: +61 (0)3 8687 8827 or +61 (0)439 637 520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Email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5F5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ryan.brotchie@ghd.com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2916152" y="7472334"/>
            <a:ext cx="11590145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4300" b="1" i="1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E2Designlab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Contact: Celeste Morgan Senior Associate Sustainability Strategist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Phone: +61 (0)3 9654 7274 or +61 (0)428 499 577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Email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celeste@e2designlab.com.au</a:t>
            </a:r>
            <a:r>
              <a:rPr kumimoji="0" lang="en-AU" altLang="en-US" sz="2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16152" y="9877946"/>
            <a:ext cx="12188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4300" b="1" i="1" dirty="0">
                <a:solidFill>
                  <a:srgbClr val="4F4F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Water Technology</a:t>
            </a:r>
            <a:endParaRPr lang="en-AU" altLang="en-US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300" dirty="0">
                <a:solidFill>
                  <a:srgbClr val="4F4F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Contact: Michael Di Matteo, Environmental Engineer</a:t>
            </a:r>
            <a:endParaRPr lang="en-AU" alt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300" dirty="0">
                <a:solidFill>
                  <a:srgbClr val="4F4F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Phone: +61 (0)8 8378 8000 or +61 (0)403 974 113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30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AU" altLang="en-US" sz="230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michael.dimatteo@watertech.com.au</a:t>
            </a:r>
            <a:r>
              <a:rPr lang="en-AU" altLang="en-US" sz="2300" dirty="0">
                <a:solidFill>
                  <a:srgbClr val="4F4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8626454"/>
            <a:ext cx="24377650" cy="5089546"/>
          </a:xfrm>
          <a:prstGeom prst="rect">
            <a:avLst/>
          </a:prstGeom>
          <a:solidFill>
            <a:srgbClr val="006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latin typeface="Arial"/>
            </a:endParaRPr>
          </a:p>
        </p:txBody>
      </p:sp>
      <p:pic>
        <p:nvPicPr>
          <p:cNvPr id="3" name="Picture 2" descr="CRCWSC_BrandingSlideALLWhite16x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51" y="125720"/>
            <a:ext cx="14090282" cy="79219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9251" y="3846810"/>
            <a:ext cx="4796139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@CRCWSC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2248" y="3297471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Follow us on Twitter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9251" y="6235539"/>
            <a:ext cx="4796139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WaterSensitiveCities</a:t>
            </a:r>
            <a:endParaRPr lang="en-US" sz="2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2248" y="5686200"/>
            <a:ext cx="395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Follow us on YouTube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2248" y="10242629"/>
            <a:ext cx="14273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Thank you.</a:t>
            </a:r>
          </a:p>
        </p:txBody>
      </p:sp>
      <p:sp>
        <p:nvSpPr>
          <p:cNvPr id="19" name="Shape 2874"/>
          <p:cNvSpPr>
            <a:spLocks noChangeAspect="1"/>
          </p:cNvSpPr>
          <p:nvPr/>
        </p:nvSpPr>
        <p:spPr>
          <a:xfrm>
            <a:off x="3811205" y="5947154"/>
            <a:ext cx="1040400" cy="104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rgbClr val="00677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/>
          </a:p>
        </p:txBody>
      </p:sp>
      <p:sp>
        <p:nvSpPr>
          <p:cNvPr id="29" name="Shape 2872"/>
          <p:cNvSpPr>
            <a:spLocks noChangeAspect="1"/>
          </p:cNvSpPr>
          <p:nvPr/>
        </p:nvSpPr>
        <p:spPr>
          <a:xfrm>
            <a:off x="3811205" y="3450805"/>
            <a:ext cx="1040400" cy="104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00677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2" name="Picture 11" descr="CRCWSC_BrandingSlideALLWhite16x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64"/>
            <a:ext cx="24377650" cy="137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407408" y="140517"/>
            <a:ext cx="16203168" cy="304038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9800" b="1" dirty="0">
                <a:latin typeface="Calibri" panose="020F0502020204030204" pitchFamily="34" charset="0"/>
                <a:cs typeface="Calibri" panose="020F0502020204030204" pitchFamily="34" charset="0"/>
              </a:rPr>
              <a:t>INFFEWS</a:t>
            </a:r>
          </a:p>
          <a:p>
            <a:pPr algn="ctr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 Investment Framework For Economics of Water-Sensitive Cities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6EEE4-EAC0-4727-8EBB-88F30A1A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854"/>
          <a:stretch/>
        </p:blipFill>
        <p:spPr>
          <a:xfrm>
            <a:off x="12508992" y="8686908"/>
            <a:ext cx="10412046" cy="1703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9879BC-F828-4BBB-9EA5-AAEED2C0F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160"/>
          <a:stretch/>
        </p:blipFill>
        <p:spPr>
          <a:xfrm>
            <a:off x="12508992" y="5275038"/>
            <a:ext cx="10412043" cy="1703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7067CB-4585-4563-B68C-149B4F06FDA2}"/>
              </a:ext>
            </a:extLst>
          </p:cNvPr>
          <p:cNvSpPr txBox="1"/>
          <p:nvPr/>
        </p:nvSpPr>
        <p:spPr>
          <a:xfrm>
            <a:off x="1354305" y="3566848"/>
            <a:ext cx="11730171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sz="9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INFFEWS package:</a:t>
            </a:r>
          </a:p>
          <a:p>
            <a:pPr defTabSz="914400"/>
            <a:endParaRPr lang="en-AU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defTabSz="914400">
              <a:buFont typeface="+mj-lt"/>
              <a:buAutoNum type="arabicParenR"/>
            </a:pPr>
            <a:r>
              <a:rPr lang="en-AU" sz="4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BCA &amp; Strategic Decision Making</a:t>
            </a:r>
          </a:p>
          <a:p>
            <a:pPr marL="742950" indent="-742950" defTabSz="914400">
              <a:buFont typeface="+mj-lt"/>
              <a:buAutoNum type="arabicParenR"/>
            </a:pPr>
            <a:r>
              <a:rPr lang="en-AU" sz="4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BCA Tool</a:t>
            </a:r>
          </a:p>
          <a:p>
            <a:pPr marL="742950" indent="-742950" defTabSz="914400">
              <a:buFont typeface="+mj-lt"/>
              <a:buAutoNum type="arabicParenR"/>
            </a:pPr>
            <a:r>
              <a:rPr lang="en-AU" sz="4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BCA Tool Guidelines </a:t>
            </a:r>
          </a:p>
          <a:p>
            <a:pPr marL="742950" indent="-742950" defTabSz="914400">
              <a:buFont typeface="+mj-lt"/>
              <a:buAutoNum type="arabicParenR"/>
            </a:pPr>
            <a:r>
              <a:rPr lang="en-AU" sz="4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BCA Tool User Guide </a:t>
            </a:r>
          </a:p>
          <a:p>
            <a:pPr marL="742950" indent="-742950" defTabSz="914400">
              <a:buFont typeface="+mj-lt"/>
              <a:buAutoNum type="arabicParenR"/>
            </a:pPr>
            <a:r>
              <a:rPr lang="en-AU" sz="4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BCA Comparison Tool </a:t>
            </a:r>
          </a:p>
          <a:p>
            <a:pPr marL="742950" indent="-742950" defTabSz="914400">
              <a:buFont typeface="+mj-lt"/>
              <a:buAutoNum type="arabicParenR"/>
            </a:pPr>
            <a:r>
              <a:rPr lang="en-AU" sz="4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 BCA Tool </a:t>
            </a:r>
          </a:p>
          <a:p>
            <a:pPr marL="742950" indent="-742950" defTabSz="914400">
              <a:buFont typeface="+mj-lt"/>
              <a:buAutoNum type="arabicParenR"/>
            </a:pPr>
            <a:r>
              <a:rPr lang="en-AU" sz="4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Tool</a:t>
            </a:r>
          </a:p>
          <a:p>
            <a:pPr marL="742950" indent="-742950" defTabSz="914400">
              <a:buFont typeface="+mj-lt"/>
              <a:buAutoNum type="arabicParenR"/>
            </a:pPr>
            <a:r>
              <a:rPr lang="en-AU" sz="4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Tool Guidelines</a:t>
            </a:r>
          </a:p>
          <a:p>
            <a:pPr defTabSz="914400"/>
            <a:endParaRPr lang="en-A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AU" sz="43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Resources: </a:t>
            </a:r>
            <a:r>
              <a:rPr lang="en-AU" sz="4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videos, case study reports, industry notes, user experience reports….</a:t>
            </a:r>
          </a:p>
        </p:txBody>
      </p:sp>
    </p:spTree>
    <p:extLst>
      <p:ext uri="{BB962C8B-B14F-4D97-AF65-F5344CB8AC3E}">
        <p14:creationId xmlns:p14="http://schemas.microsoft.com/office/powerpoint/2010/main" val="104944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139" y="289932"/>
            <a:ext cx="12762116" cy="13173796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20D77FA-B859-4233-BB91-B1AC2731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1914"/>
            <a:ext cx="21025723" cy="2057400"/>
          </a:xfrm>
        </p:spPr>
        <p:txBody>
          <a:bodyPr/>
          <a:lstStyle/>
          <a:p>
            <a:r>
              <a:rPr lang="en-AU" dirty="0"/>
              <a:t>BCA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A81C6-AFC1-4E68-8659-76B766326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37" t="11606" r="11153" b="32457"/>
          <a:stretch/>
        </p:blipFill>
        <p:spPr>
          <a:xfrm>
            <a:off x="2420469" y="1827903"/>
            <a:ext cx="6992472" cy="97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4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401914"/>
            <a:ext cx="21025723" cy="2057400"/>
          </a:xfrm>
        </p:spPr>
        <p:txBody>
          <a:bodyPr/>
          <a:lstStyle/>
          <a:p>
            <a:r>
              <a:rPr lang="en-AU" dirty="0"/>
              <a:t>BCA Tool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327" y="5464461"/>
            <a:ext cx="5701553" cy="2716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Scenarios (With and Without Project)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133" y="8498543"/>
            <a:ext cx="3017792" cy="3486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Stakeholders (share of costs and benefits)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7326" y="9269231"/>
            <a:ext cx="5701553" cy="2716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Activities (Physical input, current and future work)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7327" y="1830767"/>
            <a:ext cx="5701553" cy="2716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Benefits (Physical changes, impacted area / population, future change)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86912" y="9269231"/>
            <a:ext cx="5701553" cy="27163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Costs (capex, </a:t>
            </a:r>
            <a:r>
              <a:rPr lang="en-AU" dirty="0" err="1"/>
              <a:t>opex</a:t>
            </a:r>
            <a:r>
              <a:rPr lang="en-AU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86911" y="1830767"/>
            <a:ext cx="5701553" cy="27163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Monetized benefits (Market </a:t>
            </a:r>
            <a:r>
              <a:rPr lang="en-AU" u="sng" dirty="0"/>
              <a:t>/ Nonmarket</a:t>
            </a:r>
            <a:r>
              <a:rPr lang="en-AU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364" y="1764557"/>
            <a:ext cx="3092824" cy="3577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Assumptions (Discount rate, rate of adoption, risk, etc.)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497673" y="1830767"/>
            <a:ext cx="5701553" cy="27163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Overall BCR and NB (Efficiency)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497673" y="9269230"/>
            <a:ext cx="5701553" cy="27163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Sensitivity analysis (Robustness)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497672" y="5379389"/>
            <a:ext cx="5701553" cy="27163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Stakeholder level BCR and NB (Equity)</a:t>
            </a:r>
          </a:p>
        </p:txBody>
      </p:sp>
      <p:cxnSp>
        <p:nvCxnSpPr>
          <p:cNvPr id="20" name="Elbow Connector 19"/>
          <p:cNvCxnSpPr>
            <a:stCxn id="14" idx="2"/>
            <a:endCxn id="6" idx="1"/>
          </p:cNvCxnSpPr>
          <p:nvPr/>
        </p:nvCxnSpPr>
        <p:spPr>
          <a:xfrm rot="16200000" flipH="1">
            <a:off x="1997401" y="5052688"/>
            <a:ext cx="1480300" cy="20595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0"/>
            <a:endCxn id="6" idx="1"/>
          </p:cNvCxnSpPr>
          <p:nvPr/>
        </p:nvCxnSpPr>
        <p:spPr>
          <a:xfrm rot="5400000" flipH="1" flipV="1">
            <a:off x="1896214" y="6627430"/>
            <a:ext cx="1675929" cy="20662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2"/>
            <a:endCxn id="6" idx="0"/>
          </p:cNvCxnSpPr>
          <p:nvPr/>
        </p:nvCxnSpPr>
        <p:spPr>
          <a:xfrm>
            <a:off x="6618104" y="4547072"/>
            <a:ext cx="0" cy="917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  <a:endCxn id="6" idx="2"/>
          </p:cNvCxnSpPr>
          <p:nvPr/>
        </p:nvCxnSpPr>
        <p:spPr>
          <a:xfrm flipV="1">
            <a:off x="6618103" y="8180766"/>
            <a:ext cx="1" cy="1088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1036534" y="5852320"/>
            <a:ext cx="4988100" cy="180685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Analysis</a:t>
            </a:r>
          </a:p>
        </p:txBody>
      </p:sp>
      <p:cxnSp>
        <p:nvCxnSpPr>
          <p:cNvPr id="41" name="Straight Arrow Connector 40"/>
          <p:cNvCxnSpPr>
            <a:stCxn id="39" idx="6"/>
            <a:endCxn id="15" idx="1"/>
          </p:cNvCxnSpPr>
          <p:nvPr/>
        </p:nvCxnSpPr>
        <p:spPr>
          <a:xfrm flipV="1">
            <a:off x="16024634" y="3188920"/>
            <a:ext cx="2473039" cy="3566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6"/>
            <a:endCxn id="18" idx="1"/>
          </p:cNvCxnSpPr>
          <p:nvPr/>
        </p:nvCxnSpPr>
        <p:spPr>
          <a:xfrm flipV="1">
            <a:off x="16024634" y="6737542"/>
            <a:ext cx="2473038" cy="1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6"/>
            <a:endCxn id="16" idx="1"/>
          </p:cNvCxnSpPr>
          <p:nvPr/>
        </p:nvCxnSpPr>
        <p:spPr>
          <a:xfrm>
            <a:off x="16024634" y="6755750"/>
            <a:ext cx="2473039" cy="3871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6" idx="3"/>
            <a:endCxn id="13" idx="1"/>
          </p:cNvCxnSpPr>
          <p:nvPr/>
        </p:nvCxnSpPr>
        <p:spPr>
          <a:xfrm flipV="1">
            <a:off x="9468880" y="3188920"/>
            <a:ext cx="1218031" cy="36336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6" idx="3"/>
            <a:endCxn id="12" idx="1"/>
          </p:cNvCxnSpPr>
          <p:nvPr/>
        </p:nvCxnSpPr>
        <p:spPr>
          <a:xfrm>
            <a:off x="9468880" y="6822614"/>
            <a:ext cx="1218032" cy="38047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3" idx="2"/>
            <a:endCxn id="39" idx="0"/>
          </p:cNvCxnSpPr>
          <p:nvPr/>
        </p:nvCxnSpPr>
        <p:spPr>
          <a:xfrm flipH="1">
            <a:off x="13530584" y="4547072"/>
            <a:ext cx="7104" cy="130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2" idx="0"/>
            <a:endCxn id="39" idx="4"/>
          </p:cNvCxnSpPr>
          <p:nvPr/>
        </p:nvCxnSpPr>
        <p:spPr>
          <a:xfrm flipH="1" flipV="1">
            <a:off x="13530584" y="7659179"/>
            <a:ext cx="7105" cy="1610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0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5" y="482601"/>
            <a:ext cx="21025723" cy="2057400"/>
          </a:xfrm>
        </p:spPr>
        <p:txBody>
          <a:bodyPr/>
          <a:lstStyle/>
          <a:p>
            <a:r>
              <a:rPr lang="en-AU"/>
              <a:t>Value tool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FB701-7252-43BF-964E-A645D7DB5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29" t="17187" r="36724" b="5468"/>
          <a:stretch/>
        </p:blipFill>
        <p:spPr>
          <a:xfrm>
            <a:off x="17186713" y="2958125"/>
            <a:ext cx="5514975" cy="7799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EACDF-0C49-4DFE-897E-D515E8B40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" t="19921" r="84507" b="43461"/>
          <a:stretch/>
        </p:blipFill>
        <p:spPr>
          <a:xfrm>
            <a:off x="2034987" y="2749923"/>
            <a:ext cx="11483789" cy="9638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888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Value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5" y="2968272"/>
            <a:ext cx="21921455" cy="10032999"/>
          </a:xfrm>
        </p:spPr>
        <p:txBody>
          <a:bodyPr>
            <a:normAutofit/>
          </a:bodyPr>
          <a:lstStyle/>
          <a:p>
            <a:r>
              <a:rPr lang="en-AU" b="0" dirty="0"/>
              <a:t>Focus on Australian studies</a:t>
            </a:r>
          </a:p>
          <a:p>
            <a:endParaRPr lang="en-AU" b="0" dirty="0"/>
          </a:p>
          <a:p>
            <a:r>
              <a:rPr lang="en-AU" b="0" dirty="0"/>
              <a:t>Information </a:t>
            </a:r>
            <a:r>
              <a:rPr lang="en-AU" b="0" dirty="0">
                <a:solidFill>
                  <a:schemeClr val="tx1"/>
                </a:solidFill>
              </a:rPr>
              <a:t>from 191 studies have been included so far</a:t>
            </a:r>
          </a:p>
          <a:p>
            <a:r>
              <a:rPr lang="en-AU" b="0" dirty="0">
                <a:solidFill>
                  <a:schemeClr val="tx1"/>
                </a:solidFill>
              </a:rPr>
              <a:t>Total number of records: 2,368</a:t>
            </a:r>
          </a:p>
          <a:p>
            <a:r>
              <a:rPr lang="en-AU" b="0" dirty="0">
                <a:solidFill>
                  <a:schemeClr val="tx1"/>
                </a:solidFill>
              </a:rPr>
              <a:t>Record with monetized information: 2,092</a:t>
            </a:r>
          </a:p>
          <a:p>
            <a:r>
              <a:rPr lang="en-AU" b="0" dirty="0">
                <a:solidFill>
                  <a:schemeClr val="tx1"/>
                </a:solidFill>
              </a:rPr>
              <a:t>Record with non-monetized information: 276</a:t>
            </a:r>
          </a:p>
          <a:p>
            <a:r>
              <a:rPr lang="en-AU" b="0" dirty="0">
                <a:solidFill>
                  <a:schemeClr val="tx1"/>
                </a:solidFill>
              </a:rPr>
              <a:t>Value functions: 10</a:t>
            </a:r>
          </a:p>
          <a:p>
            <a:r>
              <a:rPr lang="en-AU" b="0" dirty="0">
                <a:solidFill>
                  <a:schemeClr val="tx1"/>
                </a:solidFill>
              </a:rPr>
              <a:t>Visualization of data</a:t>
            </a:r>
          </a:p>
          <a:p>
            <a:endParaRPr lang="en-AU" b="0" dirty="0">
              <a:solidFill>
                <a:schemeClr val="tx1"/>
              </a:solidFill>
            </a:endParaRPr>
          </a:p>
          <a:p>
            <a:r>
              <a:rPr lang="en-AU" b="0" dirty="0"/>
              <a:t>Information organized in an excel spreadsheet-based database</a:t>
            </a:r>
          </a:p>
        </p:txBody>
      </p:sp>
    </p:spTree>
    <p:extLst>
      <p:ext uri="{BB962C8B-B14F-4D97-AF65-F5344CB8AC3E}">
        <p14:creationId xmlns:p14="http://schemas.microsoft.com/office/powerpoint/2010/main" val="172136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Melbourne_cit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14" descr="Page-2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27"/>
            <a:ext cx="24418720" cy="137288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4511" y="7242613"/>
            <a:ext cx="103772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600" b="1" dirty="0">
                <a:solidFill>
                  <a:schemeClr val="bg1"/>
                </a:solidFill>
              </a:rPr>
              <a:t>INFFEWS Adoption</a:t>
            </a:r>
            <a:endParaRPr lang="en-US" sz="7600" b="1" dirty="0">
              <a:solidFill>
                <a:schemeClr val="bg1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39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58" y="2626671"/>
            <a:ext cx="10694090" cy="7858277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en-AU" sz="18395" b="0" dirty="0"/>
              <a:t>The tools been independently reviewed by:</a:t>
            </a:r>
          </a:p>
          <a:p>
            <a:pPr lvl="0" algn="l"/>
            <a:endParaRPr lang="en-AU" sz="18395" b="0" dirty="0"/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16000" b="0" dirty="0"/>
              <a:t>Metropolitan Investment and Evaluation Group (MIEG), Vic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16000" b="0" dirty="0"/>
              <a:t>NSW Treasury - NSW Public Sector Cost-Benefit Analysis Best Practice Group 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16000" b="0" dirty="0"/>
              <a:t>SA Treasury 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16000" b="0" dirty="0"/>
              <a:t>Melbourne Water Corporation (conducted by Marsden Jacobs &amp; Associates)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16000" b="0" dirty="0"/>
              <a:t>NSW Department of Planning, Industry and Environment (DPIE)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16000" b="0" dirty="0"/>
              <a:t>Sydney Water (conducted by Aurecon Group)*</a:t>
            </a:r>
          </a:p>
          <a:p>
            <a:pPr algn="l"/>
            <a:endParaRPr lang="en-AU" sz="11997" b="0" dirty="0"/>
          </a:p>
          <a:p>
            <a:pPr algn="l"/>
            <a:r>
              <a:rPr lang="en-AU" sz="11997" b="0" dirty="0"/>
              <a:t>* In process</a:t>
            </a:r>
          </a:p>
          <a:p>
            <a:r>
              <a:rPr lang="en-AU" b="0" dirty="0"/>
              <a:t> </a:t>
            </a:r>
          </a:p>
          <a:p>
            <a:r>
              <a:rPr lang="en-AU" b="0" dirty="0"/>
              <a:t> </a:t>
            </a:r>
          </a:p>
          <a:p>
            <a:endParaRPr lang="en-AU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4F2C0-93AB-4C1C-BA19-D95D31F283F0}"/>
              </a:ext>
            </a:extLst>
          </p:cNvPr>
          <p:cNvSpPr txBox="1">
            <a:spLocks/>
          </p:cNvSpPr>
          <p:nvPr/>
        </p:nvSpPr>
        <p:spPr>
          <a:xfrm>
            <a:off x="209900" y="627111"/>
            <a:ext cx="21014776" cy="1079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7" b="1" kern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r>
              <a:rPr lang="en-AU" sz="7200"/>
              <a:t>Adoption of the tools </a:t>
            </a:r>
            <a:endParaRPr lang="en-US" sz="7200" dirty="0"/>
          </a:p>
        </p:txBody>
      </p:sp>
      <p:pic>
        <p:nvPicPr>
          <p:cNvPr id="5" name="Picture Placeholder 2" descr="Green_wall.jpg">
            <a:extLst>
              <a:ext uri="{FF2B5EF4-FFF2-40B4-BE49-F238E27FC236}">
                <a16:creationId xmlns:a16="http://schemas.microsoft.com/office/drawing/2014/main" id="{4B357700-240F-4C1A-96D0-828C76733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66"/>
          <a:stretch/>
        </p:blipFill>
        <p:spPr>
          <a:xfrm>
            <a:off x="12188825" y="0"/>
            <a:ext cx="1226989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400" y="1923305"/>
            <a:ext cx="16376318" cy="9510801"/>
          </a:xfrm>
        </p:spPr>
        <p:txBody>
          <a:bodyPr>
            <a:noAutofit/>
          </a:bodyPr>
          <a:lstStyle/>
          <a:p>
            <a:pPr lvl="0" algn="l"/>
            <a:r>
              <a:rPr lang="en-AU" sz="4000" b="0" dirty="0"/>
              <a:t>They have been written into Guidelines:</a:t>
            </a:r>
          </a:p>
          <a:p>
            <a:pPr lvl="0" algn="l"/>
            <a:endParaRPr lang="en-AU" sz="4000" b="0" dirty="0"/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4000" b="0" dirty="0"/>
              <a:t>NSW Department of Planning, Industry and Environment (coastal management CBA guidelines)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4000" b="0" dirty="0"/>
              <a:t>Blacktown City Council (tender submission guidelines)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4000" b="0" dirty="0"/>
              <a:t>Hunter Valley (tender submission guidelines)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4000" b="0" dirty="0"/>
              <a:t>City West Water (position description)</a:t>
            </a:r>
          </a:p>
          <a:p>
            <a:pPr algn="l"/>
            <a:endParaRPr lang="en-AU" sz="4000" b="0" dirty="0"/>
          </a:p>
          <a:p>
            <a:pPr algn="l"/>
            <a:r>
              <a:rPr lang="en-AU" sz="4000" b="0" dirty="0"/>
              <a:t>They have been informally recommended, including: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4000" b="0" dirty="0"/>
              <a:t>PEET suggested Marsden Jacobs for Brabham case study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4000" b="0" dirty="0"/>
              <a:t>MIEG informally recommended for case studies conducted by Yarra Valley Water, City West Water, &amp; South East Water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r>
              <a:rPr lang="en-AU" sz="4000" b="0" dirty="0"/>
              <a:t>DELWP is actively promoting for in-house economic analysis work.</a:t>
            </a:r>
          </a:p>
          <a:p>
            <a:pPr marL="2285429" indent="-2285429" algn="l">
              <a:buFont typeface="Wingdings" panose="05000000000000000000" pitchFamily="2" charset="2"/>
              <a:buChar char="ü"/>
            </a:pPr>
            <a:endParaRPr lang="en-AU" sz="4400" b="0" dirty="0"/>
          </a:p>
          <a:p>
            <a:r>
              <a:rPr lang="en-AU" sz="1050" b="0" dirty="0"/>
              <a:t> </a:t>
            </a:r>
          </a:p>
          <a:p>
            <a:r>
              <a:rPr lang="en-AU" sz="1050" b="0" dirty="0"/>
              <a:t> </a:t>
            </a:r>
          </a:p>
          <a:p>
            <a:endParaRPr lang="en-AU" sz="105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70B566-CAB0-4D45-B087-3371618D7364}"/>
              </a:ext>
            </a:extLst>
          </p:cNvPr>
          <p:cNvSpPr txBox="1">
            <a:spLocks/>
          </p:cNvSpPr>
          <p:nvPr/>
        </p:nvSpPr>
        <p:spPr>
          <a:xfrm>
            <a:off x="209900" y="627111"/>
            <a:ext cx="21014776" cy="1079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7" b="1" kern="12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r>
              <a:rPr lang="en-AU" sz="7200"/>
              <a:t>Adoption of the tools </a:t>
            </a:r>
            <a:endParaRPr lang="en-US" sz="7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61917-50EB-4733-9F24-D21936D91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0"/>
          <a:stretch/>
        </p:blipFill>
        <p:spPr>
          <a:xfrm>
            <a:off x="16835718" y="0"/>
            <a:ext cx="754193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71364"/>
      </p:ext>
    </p:extLst>
  </p:cSld>
  <p:clrMapOvr>
    <a:masterClrMapping/>
  </p:clrMapOvr>
</p:sld>
</file>

<file path=ppt/theme/theme1.xml><?xml version="1.0" encoding="utf-8"?>
<a:theme xmlns:a="http://schemas.openxmlformats.org/drawingml/2006/main" name="CRCWSC White BG">
  <a:themeElements>
    <a:clrScheme name="CRCWSC_2017_FINALTHEME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772"/>
      </a:accent1>
      <a:accent2>
        <a:srgbClr val="3F5799"/>
      </a:accent2>
      <a:accent3>
        <a:srgbClr val="9ECD5E"/>
      </a:accent3>
      <a:accent4>
        <a:srgbClr val="4097DB"/>
      </a:accent4>
      <a:accent5>
        <a:srgbClr val="F6A04D"/>
      </a:accent5>
      <a:accent6>
        <a:srgbClr val="F04945"/>
      </a:accent6>
      <a:hlink>
        <a:srgbClr val="4097DB"/>
      </a:hlink>
      <a:folHlink>
        <a:srgbClr val="4097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CWSC Black BG">
  <a:themeElements>
    <a:clrScheme name="CRCWSC2017_PP_Template_COLOURGUIDE">
      <a:dk1>
        <a:sysClr val="windowText" lastClr="000000"/>
      </a:dk1>
      <a:lt1>
        <a:sysClr val="window" lastClr="FFFFFF"/>
      </a:lt1>
      <a:dk2>
        <a:srgbClr val="FFFFFF"/>
      </a:dk2>
      <a:lt2>
        <a:srgbClr val="F0F0F0"/>
      </a:lt2>
      <a:accent1>
        <a:srgbClr val="006772"/>
      </a:accent1>
      <a:accent2>
        <a:srgbClr val="3F5799"/>
      </a:accent2>
      <a:accent3>
        <a:srgbClr val="9ECD5E"/>
      </a:accent3>
      <a:accent4>
        <a:srgbClr val="4097DB"/>
      </a:accent4>
      <a:accent5>
        <a:srgbClr val="F6A04D"/>
      </a:accent5>
      <a:accent6>
        <a:srgbClr val="F04945"/>
      </a:accent6>
      <a:hlink>
        <a:srgbClr val="4097DB"/>
      </a:hlink>
      <a:folHlink>
        <a:srgbClr val="4097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1097</Words>
  <Application>Microsoft Office PowerPoint</Application>
  <PresentationFormat>Custom</PresentationFormat>
  <Paragraphs>274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Gill Sans</vt:lpstr>
      <vt:lpstr>Times New Roman</vt:lpstr>
      <vt:lpstr>Wingdings</vt:lpstr>
      <vt:lpstr>CRCWSC White BG</vt:lpstr>
      <vt:lpstr>CRCWSC Black BG</vt:lpstr>
      <vt:lpstr>PowerPoint Presentation</vt:lpstr>
      <vt:lpstr>PowerPoint Presentation</vt:lpstr>
      <vt:lpstr>BCA Tool</vt:lpstr>
      <vt:lpstr>BCA Tool</vt:lpstr>
      <vt:lpstr>Value tool</vt:lpstr>
      <vt:lpstr>Value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Sayed Iftekhar</dc:creator>
  <cp:lastModifiedBy>Tammie Harold</cp:lastModifiedBy>
  <cp:revision>27</cp:revision>
  <dcterms:created xsi:type="dcterms:W3CDTF">2020-07-30T13:14:19Z</dcterms:created>
  <dcterms:modified xsi:type="dcterms:W3CDTF">2020-10-01T02:09:58Z</dcterms:modified>
</cp:coreProperties>
</file>