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3103" r:id="rId4"/>
    <p:sldId id="3101" r:id="rId5"/>
    <p:sldId id="3102" r:id="rId6"/>
    <p:sldId id="3104" r:id="rId7"/>
    <p:sldId id="3096" r:id="rId8"/>
    <p:sldId id="3099" r:id="rId9"/>
    <p:sldId id="261" r:id="rId10"/>
    <p:sldId id="3106" r:id="rId11"/>
    <p:sldId id="3105" r:id="rId12"/>
    <p:sldId id="3107" r:id="rId13"/>
    <p:sldId id="3108" r:id="rId14"/>
    <p:sldId id="3110" r:id="rId15"/>
    <p:sldId id="3100" r:id="rId16"/>
    <p:sldId id="310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A3E0"/>
    <a:srgbClr val="CCE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37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60B93-330A-4FAD-BBD7-7EF68603D065}" type="datetimeFigureOut">
              <a:rPr lang="en-AU" smtClean="0"/>
              <a:t>29/09/2020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C74CA-F5EC-4370-A4E4-F4A33CA3E7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5700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66C4D-21FE-47CC-A2BB-A944B335AC6D}" type="datetimeFigureOut">
              <a:rPr lang="en-AU" smtClean="0"/>
              <a:t>29/09/2020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1ACC5-C3BC-47FD-9A03-752479E64F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971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INFFEWS Benefit-Cost Analysis Tool (hereby referred to as the ‘BCA tool’) is an excel-based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framework that allows the user to develop a benefit-cost analysis. It has been developed in response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feedback from industry who highlighted that the development of a holistic business case was an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 factor in the delivery of water sensitive investments. Accordingly, the BCA tool is tailored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specifically to assessing investments for water-sensitive cities. Its contents, framework and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assumptions are based on sound economics and the tool is fully consistent with guidelines prepared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Australian state and national governments.</a:t>
            </a:r>
          </a:p>
          <a:p>
            <a:endParaRPr lang="en-US" sz="10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 cases are important tools used in decision making, assessing options in a transparent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manner which gives stakeholders confidence when investing. Benefit: Cost Analysis (BCA) is widely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tool to support the development of business cases, by measuring the benefits against the costs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determine if a project is worthwhile.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Water sensitive investments typically result in vegetated built assets (otherwise known as green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infrastructure) which are deliver a wider range of environmental and social values than perhaps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traditional water infrastructure (such as underground pipes and industrial buildings) might. It was</a:t>
            </a:r>
          </a:p>
          <a:p>
            <a:r>
              <a:rPr lang="en-US" sz="10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recognised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partners of the CRC for Water Sensitive Cities, including state government agencies,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 governments and water utilities, that an increased capacity for economic analysis that</a:t>
            </a:r>
          </a:p>
          <a:p>
            <a:r>
              <a:rPr lang="en-US" sz="10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recognised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these broader benefits was a high priority to allow effective business cases to be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developed for water sensitive investments.</a:t>
            </a:r>
            <a:endParaRPr lang="en-AU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5FBC7-29C2-4FDF-8AC8-A5453FAA353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0578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INFFEWS Benefit-Cost Analysis Tool (hereby referred to as the ‘BCA tool’) is an excel-based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framework that allows the user to develop a benefit-cost analysis. It has been developed in response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feedback from industry who highlighted that the development of a holistic business case was an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 factor in the delivery of water sensitive investments. Accordingly, the BCA tool is tailored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specifically to assessing investments for water-sensitive cities. Its contents, framework and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assumptions are based on sound economics and the tool is fully consistent with guidelines prepared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Australian state and national governments.</a:t>
            </a:r>
          </a:p>
          <a:p>
            <a:endParaRPr lang="en-US" sz="10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 cases are important tools used in decision making, assessing options in a transparent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manner which gives stakeholders confidence when investing. Benefit: Cost Analysis (BCA) is widely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tool to support the development of business cases, by measuring the benefits against the costs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determine if a project is worthwhile.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Water sensitive investments typically result in vegetated built assets (otherwise known as green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infrastructure) which are deliver a wider range of environmental and social values than perhaps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traditional water infrastructure (such as underground pipes and industrial buildings) might. It was</a:t>
            </a:r>
          </a:p>
          <a:p>
            <a:r>
              <a:rPr lang="en-US" sz="10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recognised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partners of the CRC for Water Sensitive Cities, including state government agencies,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 governments and water utilities, that an increased capacity for economic analysis that</a:t>
            </a:r>
          </a:p>
          <a:p>
            <a:r>
              <a:rPr lang="en-US" sz="10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recognised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these broader benefits was a high priority to allow effective business cases to be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developed for water sensitive investments.</a:t>
            </a:r>
            <a:endParaRPr lang="en-AU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5FBC7-29C2-4FDF-8AC8-A5453FAA353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4437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BA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876" y="2276872"/>
            <a:ext cx="6404248" cy="1470025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3075" name="Picture 3" descr="O:\Logos\E2_logo_vert_PMS_right_white.e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869160"/>
            <a:ext cx="525780" cy="184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82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1640" y="1772816"/>
            <a:ext cx="6480720" cy="4353347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Helvetica" panose="020B0504020202030204" pitchFamily="34" charset="0"/>
              <a:buChar char="∕"/>
              <a:tabLst/>
              <a:defRPr sz="2800"/>
            </a:lvl1pPr>
          </a:lstStyle>
          <a:p>
            <a:pPr>
              <a:buFont typeface="Symbol" panose="05050102010706020507" pitchFamily="18" charset="2"/>
              <a:buChar char=""/>
            </a:pPr>
            <a:r>
              <a:rPr lang="en-AU" dirty="0"/>
              <a:t>First order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683-6178-4CC1-ABAA-5DDCCD5FBD5C}" type="datetimeFigureOut">
              <a:rPr lang="en-AU" smtClean="0"/>
              <a:t>29/09/2020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2463-4FFA-4A1E-AEB8-304768D5FA3C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2" descr="O:\Logos\E2_logo_vert_RGB_righ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19" y="4855180"/>
            <a:ext cx="552605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42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BA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3" descr="O:\Logos\E2_logo_vert_PMS_right_white.e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869160"/>
            <a:ext cx="525780" cy="184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545" y="2564904"/>
            <a:ext cx="7772400" cy="1362075"/>
          </a:xfrm>
        </p:spPr>
        <p:txBody>
          <a:bodyPr anchor="t"/>
          <a:lstStyle>
            <a:lvl1pPr algn="l">
              <a:defRPr sz="40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683-6178-4CC1-ABAA-5DDCCD5FBD5C}" type="datetimeFigureOut">
              <a:rPr lang="en-AU" smtClean="0"/>
              <a:t>29/09/2020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2463-4FFA-4A1E-AEB8-304768D5FA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36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683-6178-4CC1-ABAA-5DDCCD5FBD5C}" type="datetimeFigureOut">
              <a:rPr lang="en-AU" smtClean="0"/>
              <a:t>29/09/2020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2463-4FFA-4A1E-AEB8-304768D5FA3C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2" descr="O:\Logos\E2_logo_vert_RGB_righ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19" y="4855180"/>
            <a:ext cx="552605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82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683-6178-4CC1-ABAA-5DDCCD5FBD5C}" type="datetimeFigureOut">
              <a:rPr lang="en-AU" smtClean="0"/>
              <a:t>29/09/2020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2463-4FFA-4A1E-AEB8-304768D5FA3C}" type="slidenum">
              <a:rPr lang="en-AU" smtClean="0"/>
              <a:t>‹#›</a:t>
            </a:fld>
            <a:endParaRPr lang="en-AU"/>
          </a:p>
        </p:txBody>
      </p:sp>
      <p:pic>
        <p:nvPicPr>
          <p:cNvPr id="6" name="Picture 2" descr="O:\Logos\E2_logo_vert_RGB_righ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19" y="4855180"/>
            <a:ext cx="552605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47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 i="0" baseline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683-6178-4CC1-ABAA-5DDCCD5FBD5C}" type="datetimeFigureOut">
              <a:rPr lang="en-AU" smtClean="0"/>
              <a:t>29/09/2020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2463-4FFA-4A1E-AEB8-304768D5FA3C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2" descr="O:\Logos\E2_logo_vert_RGB_righ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19" y="4855180"/>
            <a:ext cx="552605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64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1600200"/>
            <a:ext cx="66247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Symbol" panose="05050102010706020507" pitchFamily="18" charset="2"/>
              <a:buChar char=""/>
            </a:pPr>
            <a:r>
              <a:rPr lang="en-AU" dirty="0"/>
              <a:t>First order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4D683-6178-4CC1-ABAA-5DDCCD5FBD5C}" type="datetimeFigureOut">
              <a:rPr lang="en-AU" smtClean="0"/>
              <a:t>29/09/2020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C2463-4FFA-4A1E-AEB8-304768D5FA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144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 baseline="0">
          <a:solidFill>
            <a:srgbClr val="1BA3E0"/>
          </a:solidFill>
          <a:latin typeface="Helvetica" panose="020B0504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Font typeface="Helvetica" panose="020B0504020202030204" pitchFamily="34" charset="0"/>
        <a:buChar char="\"/>
        <a:defRPr sz="2800" kern="1200" baseline="0">
          <a:solidFill>
            <a:schemeClr val="tx1"/>
          </a:solidFill>
          <a:latin typeface="Helvetica" panose="020B0504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Helvetica" panose="020B0504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Helvetica" panose="020B0504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Helvetica" panose="020B0504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Helvetica" panose="020B0504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alm trees next to a tree in a park&#10;&#10;Description automatically generated">
            <a:extLst>
              <a:ext uri="{FF2B5EF4-FFF2-40B4-BE49-F238E27FC236}">
                <a16:creationId xmlns:a16="http://schemas.microsoft.com/office/drawing/2014/main" id="{42E5FA18-D477-4618-99EB-859532246A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46"/>
            <a:ext cx="9144000" cy="609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30D5FF-0A92-4D88-A72E-09C50E18764A}"/>
              </a:ext>
            </a:extLst>
          </p:cNvPr>
          <p:cNvSpPr/>
          <p:nvPr/>
        </p:nvSpPr>
        <p:spPr>
          <a:xfrm>
            <a:off x="0" y="1340768"/>
            <a:ext cx="9144000" cy="1296144"/>
          </a:xfrm>
          <a:prstGeom prst="rect">
            <a:avLst/>
          </a:prstGeom>
          <a:solidFill>
            <a:srgbClr val="1BA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548" y="157401"/>
            <a:ext cx="8136904" cy="3609211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Industry application of INFFEWS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sz="2200" b="1" dirty="0"/>
              <a:t>Stormwater harvesting to support Princes Park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6622FA-A0FE-47BE-BD80-A0D7AF4685AF}"/>
              </a:ext>
            </a:extLst>
          </p:cNvPr>
          <p:cNvSpPr txBox="1">
            <a:spLocks/>
          </p:cNvSpPr>
          <p:nvPr/>
        </p:nvSpPr>
        <p:spPr>
          <a:xfrm>
            <a:off x="-684584" y="5615754"/>
            <a:ext cx="5400600" cy="1642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kern="1200" baseline="0">
                <a:solidFill>
                  <a:schemeClr val="bg1"/>
                </a:solidFill>
                <a:latin typeface="Helvetica" panose="020B0504020202030204" pitchFamily="34" charset="0"/>
                <a:ea typeface="+mj-ea"/>
                <a:cs typeface="+mj-cs"/>
              </a:defRPr>
            </a:lvl1pPr>
          </a:lstStyle>
          <a:p>
            <a:r>
              <a:rPr lang="en-AU" sz="2000" dirty="0"/>
              <a:t>Celeste Morgan, E2Designlab</a:t>
            </a:r>
          </a:p>
        </p:txBody>
      </p:sp>
    </p:spTree>
    <p:extLst>
      <p:ext uri="{BB962C8B-B14F-4D97-AF65-F5344CB8AC3E}">
        <p14:creationId xmlns:p14="http://schemas.microsoft.com/office/powerpoint/2010/main" val="775456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9D7496-9A2E-434E-8B5F-DC45DC21588B}"/>
              </a:ext>
            </a:extLst>
          </p:cNvPr>
          <p:cNvSpPr/>
          <p:nvPr/>
        </p:nvSpPr>
        <p:spPr>
          <a:xfrm>
            <a:off x="0" y="1772816"/>
            <a:ext cx="9144000" cy="4320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91BBA34-4E7C-48C0-81D4-F33695476857}"/>
              </a:ext>
            </a:extLst>
          </p:cNvPr>
          <p:cNvSpPr/>
          <p:nvPr/>
        </p:nvSpPr>
        <p:spPr>
          <a:xfrm>
            <a:off x="425633" y="260648"/>
            <a:ext cx="4320480" cy="119695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b="1" dirty="0"/>
              <a:t>Step 2:</a:t>
            </a:r>
            <a:r>
              <a:rPr lang="en-AU" sz="2000" dirty="0"/>
              <a:t> Initial identification of potential benefits using Values tool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BEE9F8-135E-4DB6-B927-725F84F6FC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43700" r="67324" b="42440"/>
          <a:stretch/>
        </p:blipFill>
        <p:spPr>
          <a:xfrm>
            <a:off x="611560" y="1916832"/>
            <a:ext cx="792088" cy="7920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821881-6E18-4F45-BE20-E6D037315B7C}"/>
              </a:ext>
            </a:extLst>
          </p:cNvPr>
          <p:cNvSpPr txBox="1"/>
          <p:nvPr/>
        </p:nvSpPr>
        <p:spPr>
          <a:xfrm>
            <a:off x="1477652" y="2128210"/>
            <a:ext cx="221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Potable water savings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5CE3E8-8FEA-4E1E-A7D4-CFE10552D3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25" t="50000" r="68112" b="36140"/>
          <a:stretch/>
        </p:blipFill>
        <p:spPr>
          <a:xfrm>
            <a:off x="611560" y="3020628"/>
            <a:ext cx="792088" cy="7920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6B747A-ADF8-48B5-9E57-9AF961EE0C4A}"/>
              </a:ext>
            </a:extLst>
          </p:cNvPr>
          <p:cNvSpPr txBox="1"/>
          <p:nvPr/>
        </p:nvSpPr>
        <p:spPr>
          <a:xfrm>
            <a:off x="1477652" y="3093454"/>
            <a:ext cx="342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Reduction in stormwater pollutants reaching Port Phillip Bay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5B63E8-A6E0-44E9-9BAA-6B335D89F8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25" t="38660" r="68112" b="47480"/>
          <a:stretch/>
        </p:blipFill>
        <p:spPr>
          <a:xfrm>
            <a:off x="621286" y="4084446"/>
            <a:ext cx="792088" cy="7920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845F9B-08BE-48EE-B650-6AFB99D71F98}"/>
              </a:ext>
            </a:extLst>
          </p:cNvPr>
          <p:cNvSpPr txBox="1"/>
          <p:nvPr/>
        </p:nvSpPr>
        <p:spPr>
          <a:xfrm>
            <a:off x="1455131" y="4093964"/>
            <a:ext cx="3046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Maintained recreation and amenity during drought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957837-F1EC-4E3A-B943-00C3EDD50C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25" t="38660" r="68112" b="47480"/>
          <a:stretch/>
        </p:blipFill>
        <p:spPr>
          <a:xfrm>
            <a:off x="4906380" y="1916832"/>
            <a:ext cx="792088" cy="7920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F09ABEA-7F90-4079-A04A-BBC596F4A9EE}"/>
              </a:ext>
            </a:extLst>
          </p:cNvPr>
          <p:cNvSpPr txBox="1"/>
          <p:nvPr/>
        </p:nvSpPr>
        <p:spPr>
          <a:xfrm>
            <a:off x="5794232" y="1999017"/>
            <a:ext cx="3108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Avoided pre-mature death of trees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C0ADE5-063D-4F35-B6A3-113F4ADA02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88" t="51688" r="84649" b="34451"/>
          <a:stretch/>
        </p:blipFill>
        <p:spPr>
          <a:xfrm>
            <a:off x="4906380" y="3020628"/>
            <a:ext cx="792088" cy="7920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8DBDD60-5D25-4FF2-9A21-CF8B0DD7B3BB}"/>
              </a:ext>
            </a:extLst>
          </p:cNvPr>
          <p:cNvSpPr txBox="1"/>
          <p:nvPr/>
        </p:nvSpPr>
        <p:spPr>
          <a:xfrm>
            <a:off x="5794232" y="3053772"/>
            <a:ext cx="3108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Avoided cost of trucked water during drought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44B6443-AFD4-42C5-AC6C-0C36A5C4A54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688" t="35726" r="84650" b="50414"/>
          <a:stretch/>
        </p:blipFill>
        <p:spPr>
          <a:xfrm>
            <a:off x="4906380" y="4084445"/>
            <a:ext cx="792088" cy="79208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EAB7C1-2CC0-420A-AB66-E4D11D216376}"/>
              </a:ext>
            </a:extLst>
          </p:cNvPr>
          <p:cNvSpPr txBox="1"/>
          <p:nvPr/>
        </p:nvSpPr>
        <p:spPr>
          <a:xfrm>
            <a:off x="5794231" y="4108527"/>
            <a:ext cx="3108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Avoided sports safety ground checks during drought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565B41D-C221-4FEE-840D-D17BEFC2955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794" t="52520" r="84650" b="33620"/>
          <a:stretch/>
        </p:blipFill>
        <p:spPr>
          <a:xfrm>
            <a:off x="631012" y="5142286"/>
            <a:ext cx="782362" cy="79208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8828713-9CEC-4BA5-8B2E-AE598ADEC0B8}"/>
              </a:ext>
            </a:extLst>
          </p:cNvPr>
          <p:cNvSpPr txBox="1"/>
          <p:nvPr/>
        </p:nvSpPr>
        <p:spPr>
          <a:xfrm>
            <a:off x="1477652" y="5141900"/>
            <a:ext cx="3046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Maintained cooling benefit during drought</a:t>
            </a:r>
          </a:p>
        </p:txBody>
      </p:sp>
    </p:spTree>
    <p:extLst>
      <p:ext uri="{BB962C8B-B14F-4D97-AF65-F5344CB8AC3E}">
        <p14:creationId xmlns:p14="http://schemas.microsoft.com/office/powerpoint/2010/main" val="1972611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1" y="2780927"/>
            <a:ext cx="7992889" cy="38299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800" i="1" dirty="0"/>
              <a:t>Benefit transfer value</a:t>
            </a:r>
            <a:r>
              <a:rPr lang="en-US" sz="1800" dirty="0"/>
              <a:t>: $56.60 ($2017)</a:t>
            </a:r>
          </a:p>
          <a:p>
            <a:pPr marL="0" indent="0">
              <a:buNone/>
              <a:tabLst>
                <a:tab pos="2509838" algn="l"/>
              </a:tabLst>
            </a:pPr>
            <a:r>
              <a:rPr lang="en-AU" sz="1800" i="1" dirty="0"/>
              <a:t>From: Research Paper - Valuing environmental services provided by local stormwater management (Brent et al, 2017) </a:t>
            </a:r>
          </a:p>
          <a:p>
            <a:pPr marL="0" indent="0">
              <a:buNone/>
              <a:tabLst>
                <a:tab pos="2509838" algn="l"/>
              </a:tabLst>
            </a:pPr>
            <a:r>
              <a:rPr lang="en-AU" sz="1800" i="1" dirty="0"/>
              <a:t>Location: </a:t>
            </a:r>
            <a:r>
              <a:rPr lang="en-US" sz="1800" dirty="0"/>
              <a:t>Moonee Valley and Manningham </a:t>
            </a:r>
            <a:endParaRPr lang="en-AU" sz="1800" i="1" dirty="0"/>
          </a:p>
          <a:p>
            <a:pPr marL="0" indent="0">
              <a:buNone/>
              <a:tabLst>
                <a:tab pos="2509838" algn="l"/>
              </a:tabLst>
            </a:pPr>
            <a:r>
              <a:rPr lang="en-AU" sz="1800" dirty="0"/>
              <a:t>Summary:</a:t>
            </a:r>
          </a:p>
          <a:p>
            <a:r>
              <a:rPr lang="en-AU" sz="1800" dirty="0"/>
              <a:t>Baseline: </a:t>
            </a:r>
            <a:r>
              <a:rPr lang="en-US" sz="1800" dirty="0"/>
              <a:t>Under the status quo, local sports grounds, parks and street line vegetation are not watered and will appear brown or may die during dry summers. </a:t>
            </a:r>
          </a:p>
          <a:p>
            <a:r>
              <a:rPr lang="en-US" sz="1800" dirty="0"/>
              <a:t>Level 2: Irrigation to ensure that local parks and sports grounds are green all year round and that mature trees on residential streets are not lost during periods of drought.</a:t>
            </a:r>
          </a:p>
          <a:p>
            <a:r>
              <a:rPr lang="en-US" sz="1800" dirty="0"/>
              <a:t>2 surveys:</a:t>
            </a:r>
          </a:p>
          <a:p>
            <a:pPr marL="714375" indent="-354013">
              <a:buAutoNum type="arabicPeriod"/>
            </a:pPr>
            <a:r>
              <a:rPr lang="en-US" sz="1800" dirty="0"/>
              <a:t>2013: 981 householders were interviewed about their willingness to pay for the benefits from local stormwater management. </a:t>
            </a:r>
          </a:p>
          <a:p>
            <a:pPr marL="714375" indent="-354013">
              <a:buAutoNum type="arabicPeriod"/>
            </a:pPr>
            <a:r>
              <a:rPr lang="en-US" sz="1800" dirty="0"/>
              <a:t>Late 2014: resampling 318 of the wave 1 households using an identical survey instrument.</a:t>
            </a:r>
            <a:endParaRPr lang="en-AU" sz="1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F780F0-D4B6-4BD1-93DB-F394D5FC3B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388637"/>
              </p:ext>
            </p:extLst>
          </p:nvPr>
        </p:nvGraphicFramePr>
        <p:xfrm>
          <a:off x="539551" y="859124"/>
          <a:ext cx="8064897" cy="171955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60239">
                  <a:extLst>
                    <a:ext uri="{9D8B030D-6E8A-4147-A177-3AD203B41FA5}">
                      <a16:colId xmlns:a16="http://schemas.microsoft.com/office/drawing/2014/main" val="886935287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38101853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3393066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2200732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973517677"/>
                    </a:ext>
                  </a:extLst>
                </a:gridCol>
                <a:gridCol w="792090">
                  <a:extLst>
                    <a:ext uri="{9D8B030D-6E8A-4147-A177-3AD203B41FA5}">
                      <a16:colId xmlns:a16="http://schemas.microsoft.com/office/drawing/2014/main" val="1956358708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AU" sz="3600" b="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6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Scenario 1 – 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No drought 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6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Scenario 2 – 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During drought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6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32342"/>
                  </a:ext>
                </a:extLst>
              </a:tr>
              <a:tr h="157582">
                <a:tc gridSpan="2"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U" sz="1600" b="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6F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U" sz="1600" b="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Without</a:t>
                      </a:r>
                      <a:endParaRPr lang="en-AU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With</a:t>
                      </a:r>
                      <a:endParaRPr lang="en-AU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Without</a:t>
                      </a:r>
                      <a:endParaRPr lang="en-AU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With</a:t>
                      </a:r>
                      <a:endParaRPr lang="en-AU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26064"/>
                  </a:ext>
                </a:extLst>
              </a:tr>
              <a:tr h="25194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Amenity and recreation</a:t>
                      </a:r>
                      <a:endParaRPr lang="en-AU" sz="1400" b="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326799"/>
                  </a:ext>
                </a:extLst>
              </a:tr>
              <a:tr h="4871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400" b="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Community willingness to pay for recreation and amenity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Multiplier Population using fields and Royal Parade</a:t>
                      </a:r>
                      <a:endParaRPr lang="en-A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604889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D6D6279-1524-4E9E-B075-EF3F7C7537CA}"/>
              </a:ext>
            </a:extLst>
          </p:cNvPr>
          <p:cNvSpPr/>
          <p:nvPr/>
        </p:nvSpPr>
        <p:spPr>
          <a:xfrm>
            <a:off x="425633" y="260648"/>
            <a:ext cx="4320480" cy="119695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b="1" dirty="0"/>
              <a:t>Step 3: </a:t>
            </a:r>
            <a:r>
              <a:rPr lang="en-AU" sz="2000" dirty="0"/>
              <a:t>Stakeholder workshop</a:t>
            </a:r>
          </a:p>
        </p:txBody>
      </p:sp>
    </p:spTree>
    <p:extLst>
      <p:ext uri="{BB962C8B-B14F-4D97-AF65-F5344CB8AC3E}">
        <p14:creationId xmlns:p14="http://schemas.microsoft.com/office/powerpoint/2010/main" val="500200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2FCAEE-1346-455D-B13A-A25FF5F300F6}"/>
              </a:ext>
            </a:extLst>
          </p:cNvPr>
          <p:cNvSpPr/>
          <p:nvPr/>
        </p:nvSpPr>
        <p:spPr>
          <a:xfrm>
            <a:off x="395536" y="260648"/>
            <a:ext cx="4320480" cy="119695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b="1" dirty="0"/>
              <a:t>Step 4: </a:t>
            </a:r>
            <a:r>
              <a:rPr lang="en-AU" sz="2000" dirty="0"/>
              <a:t>Conduct BCA and create a </a:t>
            </a:r>
          </a:p>
          <a:p>
            <a:r>
              <a:rPr lang="en-AU" sz="2000" dirty="0"/>
              <a:t>4-page business case summary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1371D1-F40A-4000-85E4-EDD4CE633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8" t="17240" r="18500" b="5900"/>
          <a:stretch/>
        </p:blipFill>
        <p:spPr>
          <a:xfrm>
            <a:off x="395536" y="1556792"/>
            <a:ext cx="7344816" cy="51498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AC11B0-D96A-458E-892A-1F57C2D833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76" t="27199" r="54598" b="19761"/>
          <a:stretch/>
        </p:blipFill>
        <p:spPr>
          <a:xfrm>
            <a:off x="4954235" y="233464"/>
            <a:ext cx="4067901" cy="3555576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EDC66D6-E0DF-482C-8A2F-C8CC241D48D9}"/>
              </a:ext>
            </a:extLst>
          </p:cNvPr>
          <p:cNvSpPr/>
          <p:nvPr/>
        </p:nvSpPr>
        <p:spPr>
          <a:xfrm>
            <a:off x="539552" y="4797152"/>
            <a:ext cx="1512168" cy="14401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6892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436ADD-20D6-4D6A-97CF-DA15781449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2281" r="11413" b="5901"/>
          <a:stretch/>
        </p:blipFill>
        <p:spPr>
          <a:xfrm>
            <a:off x="1888013" y="6545"/>
            <a:ext cx="5889848" cy="685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1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A6CA-4E86-4FCA-A911-BFEC1562C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Reflection: Tailor presentation to purpose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2FE929-FC6B-4D6C-829C-C149E89C4E38}"/>
              </a:ext>
            </a:extLst>
          </p:cNvPr>
          <p:cNvSpPr txBox="1"/>
          <p:nvPr/>
        </p:nvSpPr>
        <p:spPr>
          <a:xfrm>
            <a:off x="691931" y="1628800"/>
            <a:ext cx="76964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INFFEWS provided a simple platform for a non-economist practitioner to use, but it was important to then take the results and present in a simple summary for a general audience.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Values were extracted from the tool to create graphs and infographics.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This was used by council to make the case for further investment into project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lvl="1"/>
            <a:endParaRPr lang="en-AU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064466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A6CA-4E86-4FCA-A911-BFEC1562C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Reflection: Make it robust yet simple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908D27-B7CC-4CED-B096-2A2E63FF7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60080" r="69013" b="12200"/>
          <a:stretch/>
        </p:blipFill>
        <p:spPr>
          <a:xfrm>
            <a:off x="5514061" y="1679493"/>
            <a:ext cx="3115667" cy="2077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48B9A4-B0EA-4000-BA25-A97B8F867C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24" t="60080" r="42913" b="12200"/>
          <a:stretch/>
        </p:blipFill>
        <p:spPr>
          <a:xfrm>
            <a:off x="5514061" y="3861048"/>
            <a:ext cx="3172739" cy="2077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2FE929-FC6B-4D6C-829C-C149E89C4E38}"/>
              </a:ext>
            </a:extLst>
          </p:cNvPr>
          <p:cNvSpPr txBox="1"/>
          <p:nvPr/>
        </p:nvSpPr>
        <p:spPr>
          <a:xfrm>
            <a:off x="691931" y="1628800"/>
            <a:ext cx="46721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It was important to talk through all of the analysis assumptions and ‘with and without’ scenarios with stakeholders to ensure benefits are valid and there is no double counting.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Final business case included sensitivity analysis from INFFEWS and all assumptions, but not ‘weighed down’ by details.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lvl="1"/>
            <a:endParaRPr lang="en-AU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978397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A6CA-4E86-4FCA-A911-BFEC1562C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Reflection: Recognise not everything can be monetised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2FE929-FC6B-4D6C-829C-C149E89C4E38}"/>
              </a:ext>
            </a:extLst>
          </p:cNvPr>
          <p:cNvSpPr txBox="1"/>
          <p:nvPr/>
        </p:nvSpPr>
        <p:spPr>
          <a:xfrm>
            <a:off x="691931" y="1628800"/>
            <a:ext cx="8056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While we tried to include benefits as much as possible, it was important to highlight other benefits that couldn’t be monetised.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BCB70-CD9D-4EBB-B45B-37E1E5E769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3" t="37400" r="11413" b="14720"/>
          <a:stretch/>
        </p:blipFill>
        <p:spPr>
          <a:xfrm>
            <a:off x="691931" y="3040291"/>
            <a:ext cx="835671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/>
              <a:t>Agenda</a:t>
            </a:r>
            <a:br>
              <a:rPr lang="en-AU" dirty="0"/>
            </a:br>
            <a:endParaRPr lang="en-AU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771206-E9E5-4427-99DF-8BD6552E3925}"/>
              </a:ext>
            </a:extLst>
          </p:cNvPr>
          <p:cNvSpPr txBox="1"/>
          <p:nvPr/>
        </p:nvSpPr>
        <p:spPr>
          <a:xfrm>
            <a:off x="691931" y="1628800"/>
            <a:ext cx="776013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The project and why an economic assessment was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Developing a business case in a nutshell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Step-by-step business case development and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Reflections and lessons learned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lvl="1"/>
            <a:endParaRPr lang="en-AU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743461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80E6B8-E0E9-447D-88E7-E2ADB89575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75" t="19760" r="5113" b="13461"/>
          <a:stretch/>
        </p:blipFill>
        <p:spPr>
          <a:xfrm>
            <a:off x="3347864" y="1916832"/>
            <a:ext cx="5457760" cy="407410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0432BBB-FCBB-4704-865B-A94AD0AAFF69}"/>
              </a:ext>
            </a:extLst>
          </p:cNvPr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rgbClr val="1BA3E0"/>
                </a:solidFill>
                <a:latin typeface="Helvetica" panose="020B0504020202030204" pitchFamily="34" charset="0"/>
                <a:ea typeface="+mj-ea"/>
                <a:cs typeface="+mj-cs"/>
              </a:defRPr>
            </a:lvl1pPr>
          </a:lstStyle>
          <a:p>
            <a:r>
              <a:rPr lang="en-AU" dirty="0"/>
              <a:t>The proposal: Stormwater harvesting to replace potable irrigation of Princes Park and local trees</a:t>
            </a:r>
            <a:br>
              <a:rPr lang="en-AU" dirty="0"/>
            </a:br>
            <a:endParaRPr lang="en-AU" sz="1800" dirty="0"/>
          </a:p>
        </p:txBody>
      </p:sp>
      <p:sp>
        <p:nvSpPr>
          <p:cNvPr id="4" name="Star: 7 Points 3">
            <a:extLst>
              <a:ext uri="{FF2B5EF4-FFF2-40B4-BE49-F238E27FC236}">
                <a16:creationId xmlns:a16="http://schemas.microsoft.com/office/drawing/2014/main" id="{C028DF6B-6770-401C-8D43-8C5145D6E102}"/>
              </a:ext>
            </a:extLst>
          </p:cNvPr>
          <p:cNvSpPr/>
          <p:nvPr/>
        </p:nvSpPr>
        <p:spPr>
          <a:xfrm>
            <a:off x="4166798" y="3563639"/>
            <a:ext cx="288032" cy="216024"/>
          </a:xfrm>
          <a:prstGeom prst="star7">
            <a:avLst/>
          </a:prstGeom>
          <a:solidFill>
            <a:srgbClr val="1BA3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60EA08D5-B418-4476-A1E6-FEF76B8829BD}"/>
              </a:ext>
            </a:extLst>
          </p:cNvPr>
          <p:cNvSpPr/>
          <p:nvPr/>
        </p:nvSpPr>
        <p:spPr>
          <a:xfrm>
            <a:off x="4689172" y="3419623"/>
            <a:ext cx="2232248" cy="504056"/>
          </a:xfrm>
          <a:prstGeom prst="stripedRightArrow">
            <a:avLst/>
          </a:prstGeom>
          <a:solidFill>
            <a:srgbClr val="1BA3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14AA1DB-A157-42F8-A855-F5250E8B5A6F}"/>
              </a:ext>
            </a:extLst>
          </p:cNvPr>
          <p:cNvSpPr/>
          <p:nvPr/>
        </p:nvSpPr>
        <p:spPr>
          <a:xfrm rot="410811">
            <a:off x="6943838" y="2682702"/>
            <a:ext cx="576064" cy="2376264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A53C5E-9559-41D4-B1FD-4D4E353B32D3}"/>
              </a:ext>
            </a:extLst>
          </p:cNvPr>
          <p:cNvSpPr txBox="1"/>
          <p:nvPr/>
        </p:nvSpPr>
        <p:spPr>
          <a:xfrm>
            <a:off x="338376" y="1793342"/>
            <a:ext cx="30094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City of Melbourne conducted concept level investigations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Not yet detailed enough for a detailed economic appraisal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Needed to test the case to see if it was worth taking to detailed design.</a:t>
            </a:r>
          </a:p>
        </p:txBody>
      </p:sp>
    </p:spTree>
    <p:extLst>
      <p:ext uri="{BB962C8B-B14F-4D97-AF65-F5344CB8AC3E}">
        <p14:creationId xmlns:p14="http://schemas.microsoft.com/office/powerpoint/2010/main" val="2049665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hat&#10;&#10;Description automatically generated">
            <a:extLst>
              <a:ext uri="{FF2B5EF4-FFF2-40B4-BE49-F238E27FC236}">
                <a16:creationId xmlns:a16="http://schemas.microsoft.com/office/drawing/2014/main" id="{9FB7BA47-E0E6-4906-96AF-54DE836D0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" y="0"/>
            <a:ext cx="9144000" cy="609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EE87C9-0E2B-4B83-9784-93433A04029F}"/>
              </a:ext>
            </a:extLst>
          </p:cNvPr>
          <p:cNvSpPr txBox="1"/>
          <p:nvPr/>
        </p:nvSpPr>
        <p:spPr>
          <a:xfrm>
            <a:off x="4211960" y="33265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Dilemma: Is this too early to do a full economic assessment?</a:t>
            </a:r>
          </a:p>
        </p:txBody>
      </p:sp>
    </p:spTree>
    <p:extLst>
      <p:ext uri="{BB962C8B-B14F-4D97-AF65-F5344CB8AC3E}">
        <p14:creationId xmlns:p14="http://schemas.microsoft.com/office/powerpoint/2010/main" val="270308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39C63C9C-3C9B-4609-8213-483A9CA4A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27384"/>
            <a:ext cx="10771535" cy="60212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C21710-7948-4D1A-8597-7FC36486D711}"/>
              </a:ext>
            </a:extLst>
          </p:cNvPr>
          <p:cNvSpPr txBox="1"/>
          <p:nvPr/>
        </p:nvSpPr>
        <p:spPr>
          <a:xfrm>
            <a:off x="2555776" y="260648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INFFEWS was chosen to de-code the ‘dark-art’ of economics to provide an insightful business case at an early stage</a:t>
            </a:r>
          </a:p>
          <a:p>
            <a:endParaRPr lang="en-AU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</a:rPr>
              <a:t>Important to also make the summary BCA document short and approachable</a:t>
            </a:r>
          </a:p>
        </p:txBody>
      </p:sp>
    </p:spTree>
    <p:extLst>
      <p:ext uri="{BB962C8B-B14F-4D97-AF65-F5344CB8AC3E}">
        <p14:creationId xmlns:p14="http://schemas.microsoft.com/office/powerpoint/2010/main" val="2143760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72E397-BAC1-430C-B5FF-53D73BFE7F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475" t="18501" r="10626" b="42440"/>
          <a:stretch/>
        </p:blipFill>
        <p:spPr>
          <a:xfrm>
            <a:off x="5580112" y="1700808"/>
            <a:ext cx="3066147" cy="396044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5826402-DA3F-45B8-831E-5E91DEC9DC93}"/>
              </a:ext>
            </a:extLst>
          </p:cNvPr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rgbClr val="1BA3E0"/>
                </a:solidFill>
                <a:latin typeface="Helvetica" panose="020B0504020202030204" pitchFamily="34" charset="0"/>
                <a:ea typeface="+mj-ea"/>
                <a:cs typeface="+mj-cs"/>
              </a:defRPr>
            </a:lvl1pPr>
          </a:lstStyle>
          <a:p>
            <a:r>
              <a:rPr lang="en-AU" b="1" dirty="0"/>
              <a:t>In a nutshell</a:t>
            </a:r>
            <a:r>
              <a:rPr lang="en-AU" dirty="0"/>
              <a:t>: A preliminary business case approach using INFFEWS</a:t>
            </a:r>
            <a:br>
              <a:rPr lang="en-AU" dirty="0"/>
            </a:br>
            <a:endParaRPr lang="en-AU" sz="18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36D5724-E2C4-4FAE-BA27-EA4C0ABA0D9F}"/>
              </a:ext>
            </a:extLst>
          </p:cNvPr>
          <p:cNvSpPr/>
          <p:nvPr/>
        </p:nvSpPr>
        <p:spPr>
          <a:xfrm>
            <a:off x="914580" y="1484784"/>
            <a:ext cx="4320480" cy="119695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b="1" dirty="0"/>
              <a:t>Step 1:</a:t>
            </a:r>
            <a:r>
              <a:rPr lang="en-AU" sz="2000" dirty="0"/>
              <a:t> Review of project proposal and stakeholder interview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75AA70A-A96C-433B-9B40-744996E716F4}"/>
              </a:ext>
            </a:extLst>
          </p:cNvPr>
          <p:cNvSpPr/>
          <p:nvPr/>
        </p:nvSpPr>
        <p:spPr>
          <a:xfrm>
            <a:off x="914580" y="2762175"/>
            <a:ext cx="4320480" cy="119695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b="1" dirty="0"/>
              <a:t>Step 2: </a:t>
            </a:r>
            <a:r>
              <a:rPr lang="en-AU" sz="2000" dirty="0"/>
              <a:t>Initial identification of potential benefits using Values tool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3C1EA5-9C49-431B-B57A-16056B19FDE0}"/>
              </a:ext>
            </a:extLst>
          </p:cNvPr>
          <p:cNvSpPr/>
          <p:nvPr/>
        </p:nvSpPr>
        <p:spPr>
          <a:xfrm>
            <a:off x="914580" y="4039566"/>
            <a:ext cx="4320480" cy="119695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b="1" dirty="0"/>
              <a:t>Step 3: </a:t>
            </a:r>
            <a:r>
              <a:rPr lang="en-AU" sz="2000" dirty="0"/>
              <a:t>Stakeholder workshop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236D1A1-9308-4888-B492-B9D16BBD7F77}"/>
              </a:ext>
            </a:extLst>
          </p:cNvPr>
          <p:cNvSpPr/>
          <p:nvPr/>
        </p:nvSpPr>
        <p:spPr>
          <a:xfrm>
            <a:off x="914580" y="5316957"/>
            <a:ext cx="4320480" cy="119695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b="1" dirty="0"/>
              <a:t>Step 4: </a:t>
            </a:r>
            <a:r>
              <a:rPr lang="en-AU" sz="2000" dirty="0"/>
              <a:t>Conduct BCA and create a </a:t>
            </a:r>
          </a:p>
          <a:p>
            <a:r>
              <a:rPr lang="en-AU" sz="2000" dirty="0"/>
              <a:t>4-page business case summary</a:t>
            </a:r>
          </a:p>
        </p:txBody>
      </p:sp>
    </p:spTree>
    <p:extLst>
      <p:ext uri="{BB962C8B-B14F-4D97-AF65-F5344CB8AC3E}">
        <p14:creationId xmlns:p14="http://schemas.microsoft.com/office/powerpoint/2010/main" val="1076724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269" y="1772816"/>
            <a:ext cx="4065208" cy="457250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City of Melbourne were keen to evaluate the project holistically.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Commonly, stormwater harvesting schemes are assessed using financial assessment, looking at directly quantifiable benefits to council.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This neglects broader social and environmental benefits to local communities.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Through a holistic economic assessment some of these benefits can be monetized based on research. Values observed elsewhere can be utilized by using a benefit transfer method.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B8579FA-F8C3-485F-AFF8-70BC29D31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564" y="1628800"/>
            <a:ext cx="428251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B07697EF-53F2-4E3C-A5B8-FFB1CC7FAF48}"/>
              </a:ext>
            </a:extLst>
          </p:cNvPr>
          <p:cNvSpPr/>
          <p:nvPr/>
        </p:nvSpPr>
        <p:spPr>
          <a:xfrm>
            <a:off x="4788024" y="5429977"/>
            <a:ext cx="576064" cy="6202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811F440-697B-4023-8F89-F5962B3517EA}"/>
              </a:ext>
            </a:extLst>
          </p:cNvPr>
          <p:cNvSpPr/>
          <p:nvPr/>
        </p:nvSpPr>
        <p:spPr>
          <a:xfrm>
            <a:off x="425633" y="260648"/>
            <a:ext cx="4320480" cy="119695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b="1" dirty="0"/>
              <a:t>Step 1:</a:t>
            </a:r>
            <a:r>
              <a:rPr lang="en-AU" sz="2000" dirty="0"/>
              <a:t> Review of project proposal and stakeholder interview</a:t>
            </a:r>
          </a:p>
        </p:txBody>
      </p:sp>
    </p:spTree>
    <p:extLst>
      <p:ext uri="{BB962C8B-B14F-4D97-AF65-F5344CB8AC3E}">
        <p14:creationId xmlns:p14="http://schemas.microsoft.com/office/powerpoint/2010/main" val="2354496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8E0B26-A881-47B9-9CAC-7FBF883D5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Framing future scenarios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F4018-2C07-420F-84C5-A29A7DE87B60}"/>
              </a:ext>
            </a:extLst>
          </p:cNvPr>
          <p:cNvSpPr txBox="1"/>
          <p:nvPr/>
        </p:nvSpPr>
        <p:spPr>
          <a:xfrm>
            <a:off x="456933" y="1268760"/>
            <a:ext cx="8229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 stormwater harvesting scheme will provide a new water source and improve waterway health.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However, it may also add resilience and provide additional benefits during drought periods.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The Millennium drought resulted in water restrictions for 6 years between 2002-2008. Since then, the desalination plant has added resilience to the potable water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/>
              <a:t>This analysis examines a scenario where a similar drought would occur in 2032, and water restrictions would be in place.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610E63-613F-4345-9723-74C68F3509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3" t="29001" r="27950" b="23400"/>
          <a:stretch/>
        </p:blipFill>
        <p:spPr>
          <a:xfrm>
            <a:off x="899592" y="3796035"/>
            <a:ext cx="7171707" cy="301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55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80F6680-6B96-43CB-859D-CACA4FC5C7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034750"/>
              </p:ext>
            </p:extLst>
          </p:nvPr>
        </p:nvGraphicFramePr>
        <p:xfrm>
          <a:off x="539552" y="1427701"/>
          <a:ext cx="7992888" cy="40441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86935287"/>
                    </a:ext>
                  </a:extLst>
                </a:gridCol>
                <a:gridCol w="3044564">
                  <a:extLst>
                    <a:ext uri="{9D8B030D-6E8A-4147-A177-3AD203B41FA5}">
                      <a16:colId xmlns:a16="http://schemas.microsoft.com/office/drawing/2014/main" val="2733930662"/>
                    </a:ext>
                  </a:extLst>
                </a:gridCol>
                <a:gridCol w="2916324">
                  <a:extLst>
                    <a:ext uri="{9D8B030D-6E8A-4147-A177-3AD203B41FA5}">
                      <a16:colId xmlns:a16="http://schemas.microsoft.com/office/drawing/2014/main" val="2973517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 </a:t>
                      </a:r>
                      <a:r>
                        <a:rPr lang="en-AU" sz="2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SCENARIOS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Scenario 1 – </a:t>
                      </a:r>
                      <a:endParaRPr lang="en-AU" sz="18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No drought</a:t>
                      </a:r>
                      <a:endParaRPr lang="en-AU" sz="18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Scenario 2 – </a:t>
                      </a:r>
                      <a:endParaRPr lang="en-AU" sz="18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During drought</a:t>
                      </a:r>
                      <a:endParaRPr lang="en-AU" sz="18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732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2021-2031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2039-2070</a:t>
                      </a:r>
                      <a:endParaRPr lang="en-AU" sz="18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2032-2038</a:t>
                      </a:r>
                      <a:endParaRPr lang="en-AU" sz="18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230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 b="1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Without Project</a:t>
                      </a:r>
                      <a:endParaRPr lang="en-AU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Irrigation of Princes Park and street trees with potable water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Highly reduced irrigation of parks and street trees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26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 i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Performance</a:t>
                      </a:r>
                      <a:endParaRPr lang="en-AU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 i="1" kern="12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100% of current demand met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 i="1" kern="12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Recycled water is trucked in to provide 30% of tree demand and 7.5% of open space demand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600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 b="1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With Project</a:t>
                      </a:r>
                      <a:endParaRPr lang="en-AU" sz="16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Irrigation of Princes Park and street trees with stormwater and potable top-up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Irrigation of Princes Park and street trees with stormwater only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44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 i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Performance</a:t>
                      </a:r>
                      <a:endParaRPr lang="en-AU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 i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100% of current demand met </a:t>
                      </a:r>
                      <a:r>
                        <a:rPr lang="en-AU" sz="1600" i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(with reduced potable use)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 i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77% of current demand met by stormwater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208917"/>
                  </a:ext>
                </a:extLst>
              </a:tr>
            </a:tbl>
          </a:graphicData>
        </a:graphic>
      </p:graphicFrame>
      <p:sp>
        <p:nvSpPr>
          <p:cNvPr id="7" name="Title 3">
            <a:extLst>
              <a:ext uri="{FF2B5EF4-FFF2-40B4-BE49-F238E27FC236}">
                <a16:creationId xmlns:a16="http://schemas.microsoft.com/office/drawing/2014/main" id="{DE0DDE54-1F3E-4B7E-97D3-CCD3A8E31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AU" dirty="0" err="1"/>
              <a:t>cenarios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3050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1367</Words>
  <Application>Microsoft Office PowerPoint</Application>
  <PresentationFormat>On-screen Show (4:3)</PresentationFormat>
  <Paragraphs>142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Helvetica</vt:lpstr>
      <vt:lpstr>Symbol</vt:lpstr>
      <vt:lpstr>Office Theme</vt:lpstr>
      <vt:lpstr>Industry application of INFFEWS Stormwater harvesting to support Princes Park </vt:lpstr>
      <vt:lpstr>Agenda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Framing future scenarios</vt:lpstr>
      <vt:lpstr>Scenarios</vt:lpstr>
      <vt:lpstr>PowerPoint Presentation</vt:lpstr>
      <vt:lpstr>PowerPoint Presentation</vt:lpstr>
      <vt:lpstr>PowerPoint Presentation</vt:lpstr>
      <vt:lpstr>PowerPoint Presentation</vt:lpstr>
      <vt:lpstr>Reflection: Tailor presentation to purpose</vt:lpstr>
      <vt:lpstr>Reflection: Make it robust yet simple</vt:lpstr>
      <vt:lpstr>Reflection: Recognise not everything can be monetised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- - - - - - - - - - - - - - - - - - - - - - - - - - - - - - - - - - - - - - - - - - - - - - -  Holistic planning providing a template for future catchment transformations Authors</dc:title>
  <dc:creator>Kim</dc:creator>
  <cp:lastModifiedBy>Tammie Harold</cp:lastModifiedBy>
  <cp:revision>56</cp:revision>
  <cp:lastPrinted>2017-09-12T00:40:51Z</cp:lastPrinted>
  <dcterms:created xsi:type="dcterms:W3CDTF">2013-11-20T02:32:26Z</dcterms:created>
  <dcterms:modified xsi:type="dcterms:W3CDTF">2020-09-29T00:59:24Z</dcterms:modified>
</cp:coreProperties>
</file>