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58" r:id="rId6"/>
    <p:sldId id="263" r:id="rId7"/>
    <p:sldId id="265" r:id="rId8"/>
    <p:sldId id="266" r:id="rId9"/>
    <p:sldId id="267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BA012-F11B-48B2-BDCD-2870A63FB8ED}">
          <p14:sldIdLst>
            <p14:sldId id="256"/>
            <p14:sldId id="261"/>
            <p14:sldId id="260"/>
            <p14:sldId id="262"/>
            <p14:sldId id="258"/>
            <p14:sldId id="263"/>
            <p14:sldId id="265"/>
            <p14:sldId id="266"/>
            <p14:sldId id="267"/>
            <p14:sldId id="264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746"/>
    <a:srgbClr val="F7EDE8"/>
    <a:srgbClr val="EFD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120" d="100"/>
          <a:sy n="120" d="100"/>
        </p:scale>
        <p:origin x="23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26180" b="4486"/>
          <a:stretch/>
        </p:blipFill>
        <p:spPr>
          <a:xfrm>
            <a:off x="7469013" y="-1"/>
            <a:ext cx="4722988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974-C071-4FF5-83F6-27F3F338B5BE}" type="datetimeFigureOut">
              <a:rPr lang="en-AU" smtClean="0"/>
              <a:t>28/9/20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16" y="5313296"/>
            <a:ext cx="5910084" cy="14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6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7850" cy="182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5" y="6047804"/>
            <a:ext cx="2833509" cy="6736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86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785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5" y="6047804"/>
            <a:ext cx="2833509" cy="6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785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5" y="6047804"/>
            <a:ext cx="2833509" cy="6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79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974-C071-4FF5-83F6-27F3F338B5BE}" type="datetimeFigureOut">
              <a:rPr lang="en-AU" smtClean="0"/>
              <a:t>28/9/20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8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974-C071-4FF5-83F6-27F3F338B5BE}" type="datetimeFigureOut">
              <a:rPr lang="en-AU" smtClean="0"/>
              <a:t>28/9/20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09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26180" b="4486"/>
          <a:stretch/>
        </p:blipFill>
        <p:spPr>
          <a:xfrm>
            <a:off x="7469013" y="-1"/>
            <a:ext cx="4722988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9974-C071-4FF5-83F6-27F3F338B5BE}" type="datetimeFigureOut">
              <a:rPr lang="en-AU" smtClean="0"/>
              <a:t>28/9/20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16" y="5313296"/>
            <a:ext cx="5910084" cy="14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50" y="365125"/>
            <a:ext cx="97659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7850" cy="1825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47804"/>
            <a:ext cx="2833509" cy="6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1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26180" b="4486"/>
          <a:stretch/>
        </p:blipFill>
        <p:spPr>
          <a:xfrm>
            <a:off x="7469013" y="-1"/>
            <a:ext cx="4722988" cy="68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16" y="5313296"/>
            <a:ext cx="5910084" cy="1408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53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26180" b="4486"/>
          <a:stretch/>
        </p:blipFill>
        <p:spPr>
          <a:xfrm>
            <a:off x="7469013" y="-1"/>
            <a:ext cx="4722988" cy="68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16" y="5313296"/>
            <a:ext cx="5910084" cy="1408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25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785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50" y="365125"/>
            <a:ext cx="97659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47804"/>
            <a:ext cx="2833509" cy="6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785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50" y="365125"/>
            <a:ext cx="97675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47804"/>
            <a:ext cx="2833509" cy="6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3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785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50" y="365125"/>
            <a:ext cx="9765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5" y="6046343"/>
            <a:ext cx="2833509" cy="675132"/>
          </a:xfrm>
          <a:prstGeom prst="rect">
            <a:avLst/>
          </a:prstGeom>
        </p:spPr>
      </p:pic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36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150" y="0"/>
            <a:ext cx="158785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5" y="6046343"/>
            <a:ext cx="2833509" cy="675132"/>
          </a:xfrm>
          <a:prstGeom prst="rect">
            <a:avLst/>
          </a:prstGeom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10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9974-C071-4FF5-83F6-27F3F338B5BE}" type="datetimeFigureOut">
              <a:rPr lang="en-AU" smtClean="0"/>
              <a:t>28/9/20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73622-475C-44E5-B1B6-635B41F04F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54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2" r:id="rId5"/>
    <p:sldLayoutId id="2147483652" r:id="rId6"/>
    <p:sldLayoutId id="2147483653" r:id="rId7"/>
    <p:sldLayoutId id="2147483654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13" y="65257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CRCWSC INFFEWS Benefit: Cost Analysis Tool</a:t>
            </a:r>
            <a:endParaRPr lang="en-A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713" y="3631167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/>
              <a:t>INFFEWS WEBINAR</a:t>
            </a:r>
          </a:p>
          <a:p>
            <a:pPr algn="l"/>
            <a:r>
              <a:rPr lang="en-US" sz="2200" dirty="0"/>
              <a:t>Application to Mandurah MAR project</a:t>
            </a:r>
          </a:p>
          <a:p>
            <a:pPr algn="l"/>
            <a:r>
              <a:rPr lang="en-US" sz="2200" dirty="0"/>
              <a:t>Alex Towler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420799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3F9A-172B-CC46-8707-6D6DDF61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BCA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ABA3C0-86C8-C54A-A9B6-C1433043A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202993"/>
              </p:ext>
            </p:extLst>
          </p:nvPr>
        </p:nvGraphicFramePr>
        <p:xfrm>
          <a:off x="2009554" y="2201788"/>
          <a:ext cx="7347097" cy="29824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83473">
                  <a:extLst>
                    <a:ext uri="{9D8B030D-6E8A-4147-A177-3AD203B41FA5}">
                      <a16:colId xmlns:a16="http://schemas.microsoft.com/office/drawing/2014/main" val="240440490"/>
                    </a:ext>
                  </a:extLst>
                </a:gridCol>
                <a:gridCol w="1693426">
                  <a:extLst>
                    <a:ext uri="{9D8B030D-6E8A-4147-A177-3AD203B41FA5}">
                      <a16:colId xmlns:a16="http://schemas.microsoft.com/office/drawing/2014/main" val="3179271972"/>
                    </a:ext>
                  </a:extLst>
                </a:gridCol>
                <a:gridCol w="1870198">
                  <a:extLst>
                    <a:ext uri="{9D8B030D-6E8A-4147-A177-3AD203B41FA5}">
                      <a16:colId xmlns:a16="http://schemas.microsoft.com/office/drawing/2014/main" val="2866624152"/>
                    </a:ext>
                  </a:extLst>
                </a:gridCol>
              </a:tblGrid>
              <a:tr h="297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solidFill>
                          <a:srgbClr val="00477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BCR</a:t>
                      </a:r>
                      <a:endParaRPr lang="en-AU" sz="1400">
                        <a:solidFill>
                          <a:srgbClr val="00477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NPV</a:t>
                      </a:r>
                      <a:endParaRPr lang="en-AU" sz="1400">
                        <a:solidFill>
                          <a:srgbClr val="00477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117193"/>
                  </a:ext>
                </a:extLst>
              </a:tr>
              <a:tr h="29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Scenario 1 – Desalination 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 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 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72174"/>
                  </a:ext>
                </a:extLst>
              </a:tr>
              <a:tr h="29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>
                          <a:solidFill>
                            <a:srgbClr val="253746"/>
                          </a:solidFill>
                          <a:effectLst/>
                        </a:rPr>
                        <a:t>Overall </a:t>
                      </a:r>
                      <a:endParaRPr lang="en-AU" sz="1400" b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-0.57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- $2,336,290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069632"/>
                  </a:ext>
                </a:extLst>
              </a:tr>
              <a:tr h="29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Project organisation </a:t>
                      </a:r>
                      <a:endParaRPr lang="en-AU" sz="1400" b="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0.26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- $1,103,559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448713"/>
                  </a:ext>
                </a:extLst>
              </a:tr>
              <a:tr h="29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Scenario 2 – Synthetic turf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solidFill>
                            <a:srgbClr val="253746"/>
                          </a:solidFill>
                          <a:effectLst/>
                        </a:rPr>
                        <a:t> </a:t>
                      </a:r>
                      <a:endParaRPr lang="en-AU" sz="140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 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065342"/>
                  </a:ext>
                </a:extLst>
              </a:tr>
              <a:tr h="29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Overall</a:t>
                      </a:r>
                      <a:endParaRPr lang="en-AU" sz="1400" b="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solidFill>
                            <a:srgbClr val="253746"/>
                          </a:solidFill>
                          <a:effectLst/>
                        </a:rPr>
                        <a:t>-0.54</a:t>
                      </a:r>
                      <a:endParaRPr lang="en-AU" sz="140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solidFill>
                            <a:srgbClr val="253746"/>
                          </a:solidFill>
                          <a:effectLst/>
                        </a:rPr>
                        <a:t>-$3,816,670</a:t>
                      </a:r>
                      <a:endParaRPr lang="en-AU" sz="140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01327"/>
                  </a:ext>
                </a:extLst>
              </a:tr>
              <a:tr h="29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Project organisation</a:t>
                      </a:r>
                      <a:endParaRPr lang="en-AU" sz="1400" b="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solidFill>
                            <a:srgbClr val="253746"/>
                          </a:solidFill>
                          <a:effectLst/>
                        </a:rPr>
                        <a:t>0.13</a:t>
                      </a:r>
                      <a:endParaRPr lang="en-AU" sz="140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-$2,158,466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37552"/>
                  </a:ext>
                </a:extLst>
              </a:tr>
              <a:tr h="29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solidFill>
                            <a:srgbClr val="253746"/>
                          </a:solidFill>
                          <a:effectLst/>
                        </a:rPr>
                        <a:t>Scenario 3 - MAR</a:t>
                      </a:r>
                      <a:endParaRPr lang="en-AU" sz="140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solidFill>
                            <a:srgbClr val="253746"/>
                          </a:solidFill>
                          <a:effectLst/>
                        </a:rPr>
                        <a:t> </a:t>
                      </a:r>
                      <a:endParaRPr lang="en-AU" sz="140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 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401706"/>
                  </a:ext>
                </a:extLst>
              </a:tr>
              <a:tr h="29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>
                          <a:solidFill>
                            <a:srgbClr val="253746"/>
                          </a:solidFill>
                          <a:effectLst/>
                        </a:rPr>
                        <a:t>Overall</a:t>
                      </a:r>
                      <a:endParaRPr lang="en-AU" sz="1400" b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solidFill>
                            <a:srgbClr val="253746"/>
                          </a:solidFill>
                          <a:effectLst/>
                        </a:rPr>
                        <a:t>-0.02</a:t>
                      </a:r>
                      <a:endParaRPr lang="en-AU" sz="140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solidFill>
                            <a:srgbClr val="253746"/>
                          </a:solidFill>
                          <a:effectLst/>
                        </a:rPr>
                        <a:t>-$311,157</a:t>
                      </a:r>
                      <a:endParaRPr lang="en-AU" sz="140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769112"/>
                  </a:ext>
                </a:extLst>
              </a:tr>
              <a:tr h="29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Project organisation </a:t>
                      </a:r>
                      <a:endParaRPr lang="en-AU" sz="1400" b="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1.81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$247,575</a:t>
                      </a:r>
                      <a:endParaRPr lang="en-AU" sz="14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05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5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1B3E-FF11-1A4E-8BDF-58410A1E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BEFE7-BF60-1140-B21C-5F02387F80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0" y="1982179"/>
            <a:ext cx="4983495" cy="289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0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8228-0D65-4DE7-A340-87A12C17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6A90-2C8A-4D25-A1B8-A544A64EF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City of Mandurah</a:t>
            </a:r>
            <a:endParaRPr lang="en-AU" dirty="0"/>
          </a:p>
          <a:p>
            <a:pPr lvl="1"/>
            <a:r>
              <a:rPr lang="en-AU" dirty="0"/>
              <a:t>Approx. 70 km south of Perth</a:t>
            </a:r>
          </a:p>
          <a:p>
            <a:pPr lvl="1"/>
            <a:endParaRPr lang="en-US" dirty="0"/>
          </a:p>
          <a:p>
            <a:r>
              <a:rPr lang="en-US" dirty="0"/>
              <a:t>Between 2006 and 2011 the population increased by 70%</a:t>
            </a:r>
          </a:p>
          <a:p>
            <a:endParaRPr lang="en-US" dirty="0"/>
          </a:p>
          <a:p>
            <a:r>
              <a:rPr lang="en-US" dirty="0"/>
              <a:t>No active reserve south of the Dawesville Channel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A5C44-BE84-6E4C-BCE6-DD834897E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02" y="924903"/>
            <a:ext cx="3756145" cy="5008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5236D6-7607-0D48-A34F-427C45A98AC2}"/>
              </a:ext>
            </a:extLst>
          </p:cNvPr>
          <p:cNvSpPr txBox="1"/>
          <p:nvPr/>
        </p:nvSpPr>
        <p:spPr>
          <a:xfrm rot="2256094">
            <a:off x="7985419" y="2844890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Dawesville Channel</a:t>
            </a:r>
          </a:p>
        </p:txBody>
      </p:sp>
    </p:spTree>
    <p:extLst>
      <p:ext uri="{BB962C8B-B14F-4D97-AF65-F5344CB8AC3E}">
        <p14:creationId xmlns:p14="http://schemas.microsoft.com/office/powerpoint/2010/main" val="268261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8228-0D65-4DE7-A340-87A12C17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6A90-2C8A-4D25-A1B8-A544A64EF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AU" dirty="0"/>
              <a:t>Ocean Rd Oval</a:t>
            </a:r>
          </a:p>
          <a:p>
            <a:pPr lvl="1"/>
            <a:r>
              <a:rPr lang="en-AU" dirty="0"/>
              <a:t>Adjacent to Ocean Road Primary</a:t>
            </a:r>
          </a:p>
          <a:p>
            <a:pPr lvl="1"/>
            <a:endParaRPr lang="en-AU" dirty="0"/>
          </a:p>
          <a:p>
            <a:r>
              <a:rPr lang="en-AU" dirty="0"/>
              <a:t>Area of unused land identified for conversion to active open space</a:t>
            </a:r>
          </a:p>
          <a:p>
            <a:pPr lvl="1"/>
            <a:r>
              <a:rPr lang="en-AU" dirty="0"/>
              <a:t>Provide residents south of the Dawesville Channel with dedicated POS for sporting and recreation opportunities</a:t>
            </a: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CB493-FEEF-844F-A8EC-B66B4DE9A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13" y="1690688"/>
            <a:ext cx="4088355" cy="39805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C60A24-0716-EC47-B3AE-4BCAC9D3C369}"/>
              </a:ext>
            </a:extLst>
          </p:cNvPr>
          <p:cNvSpPr/>
          <p:nvPr/>
        </p:nvSpPr>
        <p:spPr>
          <a:xfrm rot="730263">
            <a:off x="9099804" y="2728199"/>
            <a:ext cx="653316" cy="12292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9E1A96-D460-E346-AC98-4418067E9C03}"/>
              </a:ext>
            </a:extLst>
          </p:cNvPr>
          <p:cNvSpPr txBox="1"/>
          <p:nvPr/>
        </p:nvSpPr>
        <p:spPr>
          <a:xfrm>
            <a:off x="6771113" y="1997250"/>
            <a:ext cx="209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Ocean Road Primary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E9854-C446-4C4E-B1D2-462AD395ADCC}"/>
              </a:ext>
            </a:extLst>
          </p:cNvPr>
          <p:cNvSpPr txBox="1"/>
          <p:nvPr/>
        </p:nvSpPr>
        <p:spPr>
          <a:xfrm>
            <a:off x="7133018" y="5153434"/>
            <a:ext cx="292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St. Damian’s Catholic Primary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BBD24E-712A-4746-A52E-C95145535907}"/>
              </a:ext>
            </a:extLst>
          </p:cNvPr>
          <p:cNvCxnSpPr/>
          <p:nvPr/>
        </p:nvCxnSpPr>
        <p:spPr>
          <a:xfrm>
            <a:off x="7974419" y="2366582"/>
            <a:ext cx="255181" cy="72749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5BC5EF-F2C3-B046-A879-2B853B56E4CB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8597201" y="4848447"/>
            <a:ext cx="0" cy="3049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77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55D4-367D-AA41-9A61-38569A15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water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D4623-F23E-D644-9818-B789BF171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Scarcity of water was a limiting factor in the project</a:t>
            </a:r>
          </a:p>
          <a:p>
            <a:r>
              <a:rPr lang="en-US" dirty="0"/>
              <a:t>Options investigated</a:t>
            </a:r>
          </a:p>
          <a:p>
            <a:pPr lvl="1"/>
            <a:r>
              <a:rPr lang="en-US" dirty="0"/>
              <a:t>Scheme water</a:t>
            </a:r>
          </a:p>
          <a:p>
            <a:pPr lvl="1"/>
            <a:r>
              <a:rPr lang="en-US" dirty="0"/>
              <a:t>Groundwater</a:t>
            </a:r>
          </a:p>
          <a:p>
            <a:pPr lvl="1"/>
            <a:r>
              <a:rPr lang="en-US" dirty="0"/>
              <a:t>Desalination </a:t>
            </a:r>
          </a:p>
          <a:p>
            <a:pPr lvl="1"/>
            <a:r>
              <a:rPr lang="en-US" dirty="0"/>
              <a:t>Wastewater re-use</a:t>
            </a:r>
          </a:p>
          <a:p>
            <a:pPr lvl="1"/>
            <a:r>
              <a:rPr lang="en-US" dirty="0"/>
              <a:t>Synthetic turf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1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C13B-55C9-465E-8683-C50BC8AA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3A380-DAD9-4282-ACB0-FA66C846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initial capital costs are covered by Royalties for Regions</a:t>
            </a:r>
          </a:p>
          <a:p>
            <a:r>
              <a:rPr lang="en-US" dirty="0"/>
              <a:t>All ongoing operational costs are covered by the City of Mandurah</a:t>
            </a:r>
          </a:p>
          <a:p>
            <a:r>
              <a:rPr lang="en-US" dirty="0"/>
              <a:t>Water requirements:</a:t>
            </a:r>
          </a:p>
          <a:p>
            <a:pPr lvl="1"/>
            <a:r>
              <a:rPr lang="en-US" dirty="0"/>
              <a:t>Establishing year – 30,000-42,000 </a:t>
            </a:r>
            <a:r>
              <a:rPr lang="en-US" dirty="0" err="1"/>
              <a:t>kL</a:t>
            </a:r>
            <a:endParaRPr lang="en-US" dirty="0"/>
          </a:p>
          <a:p>
            <a:pPr lvl="1"/>
            <a:r>
              <a:rPr lang="en-US" dirty="0"/>
              <a:t>Ongoing – 24,000-37,000/year</a:t>
            </a:r>
          </a:p>
          <a:p>
            <a:pPr lvl="1"/>
            <a:r>
              <a:rPr lang="en-US" dirty="0"/>
              <a:t>St Damian’s Primary School will not contribute under scenarios 1 &amp;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074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95DA-F94C-AD45-B7B1-62350175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Without-project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5548-66FC-C841-8486-6C559E421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goes ahead with scheme water as the water source</a:t>
            </a:r>
          </a:p>
          <a:p>
            <a:pPr lvl="1"/>
            <a:r>
              <a:rPr lang="en-US" dirty="0"/>
              <a:t>$2.20 </a:t>
            </a:r>
            <a:r>
              <a:rPr lang="en-US" dirty="0" err="1"/>
              <a:t>kL</a:t>
            </a:r>
            <a:r>
              <a:rPr lang="en-US" dirty="0"/>
              <a:t> (estimated for the purpose of the BCA)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7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8697-1112-604C-AE66-B6A20F31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With-project scenario #1 – Dedicated desalination plant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7C6DF8-6D05-4846-9F33-AAD9D967C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137555"/>
              </p:ext>
            </p:extLst>
          </p:nvPr>
        </p:nvGraphicFramePr>
        <p:xfrm>
          <a:off x="2199026" y="2116908"/>
          <a:ext cx="7551030" cy="306082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75515">
                  <a:extLst>
                    <a:ext uri="{9D8B030D-6E8A-4147-A177-3AD203B41FA5}">
                      <a16:colId xmlns:a16="http://schemas.microsoft.com/office/drawing/2014/main" val="4085064347"/>
                    </a:ext>
                  </a:extLst>
                </a:gridCol>
                <a:gridCol w="3775515">
                  <a:extLst>
                    <a:ext uri="{9D8B030D-6E8A-4147-A177-3AD203B41FA5}">
                      <a16:colId xmlns:a16="http://schemas.microsoft.com/office/drawing/2014/main" val="4061686533"/>
                    </a:ext>
                  </a:extLst>
                </a:gridCol>
              </a:tblGrid>
              <a:tr h="228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Benefits</a:t>
                      </a:r>
                      <a:endParaRPr lang="en-AU" sz="1600" dirty="0">
                        <a:solidFill>
                          <a:srgbClr val="00477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279493"/>
                  </a:ext>
                </a:extLst>
              </a:tr>
              <a:tr h="1619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Capital costs (</a:t>
                      </a:r>
                      <a:r>
                        <a:rPr lang="en-AU" sz="1400" b="0" dirty="0" err="1">
                          <a:solidFill>
                            <a:srgbClr val="253746"/>
                          </a:solidFill>
                          <a:effectLst/>
                        </a:rPr>
                        <a:t>CoM</a:t>
                      </a: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) - $750,000 - $900,000 for acquisition of land and construction of the plant</a:t>
                      </a:r>
                      <a:endParaRPr lang="en-AU" sz="1600" b="0" dirty="0">
                        <a:solidFill>
                          <a:srgbClr val="25374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Capital costs (Western Power) - $100,000</a:t>
                      </a:r>
                      <a:endParaRPr lang="en-AU" sz="1600" b="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Sustainable source of water (non-market value)</a:t>
                      </a:r>
                      <a:endParaRPr lang="en-AU" sz="1600" dirty="0">
                        <a:solidFill>
                          <a:srgbClr val="25374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Avoidance of scheme water during establishment </a:t>
                      </a:r>
                      <a:r>
                        <a:rPr lang="en-AU" sz="1400" dirty="0">
                          <a:effectLst/>
                        </a:rPr>
                        <a:t>- 42,000 </a:t>
                      </a:r>
                      <a:r>
                        <a:rPr lang="en-AU" sz="1400" dirty="0" err="1">
                          <a:effectLst/>
                        </a:rPr>
                        <a:t>kL</a:t>
                      </a:r>
                      <a:r>
                        <a:rPr lang="en-AU" sz="1400" dirty="0">
                          <a:effectLst/>
                        </a:rPr>
                        <a:t> for establishing year = $92,400</a:t>
                      </a:r>
                      <a:endParaRPr lang="en-AU" sz="1600" dirty="0">
                        <a:solidFill>
                          <a:srgbClr val="00477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514246"/>
                  </a:ext>
                </a:extLst>
              </a:tr>
              <a:tr h="119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Operating costs - $102,000 per annum: Removal of waste products, power costs, maintenance of plant and disposal of saline brine waste product</a:t>
                      </a:r>
                      <a:endParaRPr lang="en-AU" sz="1600" b="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Avoidance of scheme water costs for 37,000 </a:t>
                      </a:r>
                      <a:r>
                        <a:rPr lang="en-AU" sz="1400" dirty="0" err="1">
                          <a:effectLst/>
                        </a:rPr>
                        <a:t>kL</a:t>
                      </a:r>
                      <a:r>
                        <a:rPr lang="en-AU" sz="1400" dirty="0">
                          <a:effectLst/>
                        </a:rPr>
                        <a:t> per annum = $81,400/annum</a:t>
                      </a:r>
                      <a:endParaRPr lang="en-AU" sz="1600" dirty="0">
                        <a:solidFill>
                          <a:srgbClr val="00477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55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51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76B2-3796-2545-807A-03E12FD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With-project scenario #2 – Synthetic turf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5E2006-E8CF-9F41-94C3-3A5D31492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41707"/>
              </p:ext>
            </p:extLst>
          </p:nvPr>
        </p:nvGraphicFramePr>
        <p:xfrm>
          <a:off x="818383" y="2376375"/>
          <a:ext cx="6018352" cy="25415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48878">
                  <a:extLst>
                    <a:ext uri="{9D8B030D-6E8A-4147-A177-3AD203B41FA5}">
                      <a16:colId xmlns:a16="http://schemas.microsoft.com/office/drawing/2014/main" val="3298685330"/>
                    </a:ext>
                  </a:extLst>
                </a:gridCol>
                <a:gridCol w="2869474">
                  <a:extLst>
                    <a:ext uri="{9D8B030D-6E8A-4147-A177-3AD203B41FA5}">
                      <a16:colId xmlns:a16="http://schemas.microsoft.com/office/drawing/2014/main" val="3907677073"/>
                    </a:ext>
                  </a:extLst>
                </a:gridCol>
              </a:tblGrid>
              <a:tr h="35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AU" sz="1600">
                          <a:effectLst/>
                        </a:rPr>
                        <a:t>Costs</a:t>
                      </a:r>
                      <a:endParaRPr lang="en-AU" sz="1600">
                        <a:solidFill>
                          <a:srgbClr val="00477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AU" sz="1600">
                          <a:effectLst/>
                        </a:rPr>
                        <a:t>Benefits</a:t>
                      </a:r>
                      <a:endParaRPr lang="en-AU" sz="1600">
                        <a:solidFill>
                          <a:srgbClr val="00477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370770"/>
                  </a:ext>
                </a:extLst>
              </a:tr>
              <a:tr h="55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Capital costs (</a:t>
                      </a:r>
                      <a:r>
                        <a:rPr lang="en-AU" sz="1400" b="0" dirty="0" err="1">
                          <a:solidFill>
                            <a:srgbClr val="253746"/>
                          </a:solidFill>
                          <a:effectLst/>
                        </a:rPr>
                        <a:t>CoM</a:t>
                      </a: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) - $1,500,000</a:t>
                      </a:r>
                      <a:endParaRPr lang="en-AU" sz="1600" b="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solidFill>
                            <a:srgbClr val="253746"/>
                          </a:solidFill>
                          <a:effectLst/>
                        </a:rPr>
                        <a:t>Significantly lower water usage </a:t>
                      </a:r>
                      <a:endParaRPr lang="en-AU" sz="160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102596"/>
                  </a:ext>
                </a:extLst>
              </a:tr>
              <a:tr h="1632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Operating costs (</a:t>
                      </a:r>
                      <a:r>
                        <a:rPr lang="en-AU" sz="1400" b="0" dirty="0" err="1">
                          <a:solidFill>
                            <a:srgbClr val="253746"/>
                          </a:solidFill>
                          <a:effectLst/>
                        </a:rPr>
                        <a:t>CoM</a:t>
                      </a: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) - $220,000 per annum. Full replacement every 6-8 years = ~$210,000 per annum plus scheme water to cool before use = ~$10,000/annum</a:t>
                      </a:r>
                      <a:endParaRPr lang="en-AU" sz="1600" b="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Avoid scheme water cost of approx. 34,000 </a:t>
                      </a:r>
                      <a:r>
                        <a:rPr lang="en-AU" sz="1400" dirty="0" err="1">
                          <a:solidFill>
                            <a:srgbClr val="253746"/>
                          </a:solidFill>
                          <a:effectLst/>
                        </a:rPr>
                        <a:t>kL</a:t>
                      </a:r>
                      <a:r>
                        <a:rPr lang="en-AU" sz="1400" dirty="0">
                          <a:solidFill>
                            <a:srgbClr val="253746"/>
                          </a:solidFill>
                          <a:effectLst/>
                        </a:rPr>
                        <a:t> per annum = $71,400/annum</a:t>
                      </a:r>
                      <a:endParaRPr lang="en-AU" sz="160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658736"/>
                  </a:ext>
                </a:extLst>
              </a:tr>
            </a:tbl>
          </a:graphicData>
        </a:graphic>
      </p:graphicFrame>
      <p:pic>
        <p:nvPicPr>
          <p:cNvPr id="3074" name="Picture 2" descr="Synthetic Grass Melbourne | Buy Synthetic Grass Online | Synthetic Grass  Online Shop | Artificial &amp; Fake Grass in Melbourne">
            <a:extLst>
              <a:ext uri="{FF2B5EF4-FFF2-40B4-BE49-F238E27FC236}">
                <a16:creationId xmlns:a16="http://schemas.microsoft.com/office/drawing/2014/main" id="{8D3B9D63-4261-3843-9C6A-7B095524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00" y="2690035"/>
            <a:ext cx="4392409" cy="16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7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E332-78BD-BE4C-A330-C5DA4089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With-project scenario #3 – </a:t>
            </a:r>
            <a:r>
              <a:rPr lang="en-US" sz="3200" dirty="0" err="1"/>
              <a:t>Caddadup</a:t>
            </a:r>
            <a:r>
              <a:rPr lang="en-US" sz="3200" dirty="0"/>
              <a:t> managed aquifer recharge (MAR)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888FC4-C116-8640-B45A-9ADE151A2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61" y="1538546"/>
            <a:ext cx="2676645" cy="43513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9AD583-FFA5-8E4D-9482-E48898601ADF}"/>
              </a:ext>
            </a:extLst>
          </p:cNvPr>
          <p:cNvSpPr/>
          <p:nvPr/>
        </p:nvSpPr>
        <p:spPr>
          <a:xfrm>
            <a:off x="8856921" y="1690688"/>
            <a:ext cx="1371600" cy="75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E6049FF-B847-BF43-8566-505F136A5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87996"/>
              </p:ext>
            </p:extLst>
          </p:nvPr>
        </p:nvGraphicFramePr>
        <p:xfrm>
          <a:off x="1148060" y="2068088"/>
          <a:ext cx="6092712" cy="337578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46356">
                  <a:extLst>
                    <a:ext uri="{9D8B030D-6E8A-4147-A177-3AD203B41FA5}">
                      <a16:colId xmlns:a16="http://schemas.microsoft.com/office/drawing/2014/main" val="3800809925"/>
                    </a:ext>
                  </a:extLst>
                </a:gridCol>
                <a:gridCol w="3046356">
                  <a:extLst>
                    <a:ext uri="{9D8B030D-6E8A-4147-A177-3AD203B41FA5}">
                      <a16:colId xmlns:a16="http://schemas.microsoft.com/office/drawing/2014/main" val="3331887005"/>
                    </a:ext>
                  </a:extLst>
                </a:gridCol>
              </a:tblGrid>
              <a:tr h="465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Costs</a:t>
                      </a:r>
                      <a:endParaRPr lang="en-AU" sz="1600">
                        <a:solidFill>
                          <a:srgbClr val="00477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Benefits</a:t>
                      </a:r>
                      <a:endParaRPr lang="en-AU" sz="1600" dirty="0">
                        <a:solidFill>
                          <a:srgbClr val="00477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370669"/>
                  </a:ext>
                </a:extLst>
              </a:tr>
              <a:tr h="2061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Feasibility study (</a:t>
                      </a:r>
                      <a:r>
                        <a:rPr lang="en-AU" sz="1400" b="0" dirty="0" err="1">
                          <a:solidFill>
                            <a:srgbClr val="253746"/>
                          </a:solidFill>
                          <a:effectLst/>
                        </a:rPr>
                        <a:t>CoM</a:t>
                      </a: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) - $28,000 for monitoring, lab fees, modelling</a:t>
                      </a:r>
                      <a:endParaRPr lang="en-AU" sz="1600" b="0" dirty="0">
                        <a:solidFill>
                          <a:srgbClr val="25374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Capital cost (</a:t>
                      </a:r>
                      <a:r>
                        <a:rPr lang="en-AU" sz="1400" b="0" dirty="0" err="1">
                          <a:solidFill>
                            <a:srgbClr val="253746"/>
                          </a:solidFill>
                          <a:effectLst/>
                        </a:rPr>
                        <a:t>CoM</a:t>
                      </a: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) - $655,000 for bore installation, storage tank installation and pipe system to oval</a:t>
                      </a:r>
                      <a:endParaRPr lang="en-AU" sz="1600" b="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D9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>
                          <a:solidFill>
                            <a:srgbClr val="253746"/>
                          </a:solidFill>
                          <a:effectLst/>
                        </a:rPr>
                        <a:t>Sustainable source of water (non-market value)</a:t>
                      </a:r>
                      <a:endParaRPr lang="en-AU" sz="1600" b="0">
                        <a:solidFill>
                          <a:srgbClr val="25374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>
                          <a:solidFill>
                            <a:srgbClr val="253746"/>
                          </a:solidFill>
                          <a:effectLst/>
                        </a:rPr>
                        <a:t>Avoidance of scheme water during establishment estimated at 42,000 kL for establishing year = $92,400</a:t>
                      </a:r>
                      <a:endParaRPr lang="en-AU" sz="1600" b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468963"/>
                  </a:ext>
                </a:extLst>
              </a:tr>
              <a:tr h="849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Operating cost (</a:t>
                      </a:r>
                      <a:r>
                        <a:rPr lang="en-AU" sz="1400" b="0" dirty="0" err="1">
                          <a:solidFill>
                            <a:srgbClr val="253746"/>
                          </a:solidFill>
                          <a:effectLst/>
                        </a:rPr>
                        <a:t>CoM</a:t>
                      </a: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) - $25,500 for power for pumping, land lease fee and water quality monitoring </a:t>
                      </a:r>
                      <a:endParaRPr lang="en-AU" sz="1600" b="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Avoidance of scheme water - 37,000 </a:t>
                      </a:r>
                      <a:r>
                        <a:rPr lang="en-AU" sz="1400" b="0" dirty="0" err="1">
                          <a:solidFill>
                            <a:srgbClr val="253746"/>
                          </a:solidFill>
                          <a:effectLst/>
                        </a:rPr>
                        <a:t>kL</a:t>
                      </a:r>
                      <a:r>
                        <a:rPr lang="en-AU" sz="1400" b="0" dirty="0">
                          <a:solidFill>
                            <a:srgbClr val="253746"/>
                          </a:solidFill>
                          <a:effectLst/>
                        </a:rPr>
                        <a:t> per annum = $81,400/annum</a:t>
                      </a:r>
                      <a:endParaRPr lang="en-AU" sz="1600" b="0" dirty="0">
                        <a:solidFill>
                          <a:srgbClr val="25374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920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88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qua">
      <a:dk1>
        <a:srgbClr val="253746"/>
      </a:dk1>
      <a:lt1>
        <a:sysClr val="window" lastClr="FFFFFF"/>
      </a:lt1>
      <a:dk2>
        <a:srgbClr val="00B2A9"/>
      </a:dk2>
      <a:lt2>
        <a:srgbClr val="A69F88"/>
      </a:lt2>
      <a:accent1>
        <a:srgbClr val="B6C931"/>
      </a:accent1>
      <a:accent2>
        <a:srgbClr val="D3832B"/>
      </a:accent2>
      <a:accent3>
        <a:srgbClr val="A69F88"/>
      </a:accent3>
      <a:accent4>
        <a:srgbClr val="253746"/>
      </a:accent4>
      <a:accent5>
        <a:srgbClr val="00B2A9"/>
      </a:accent5>
      <a:accent6>
        <a:srgbClr val="B6C931"/>
      </a:accent6>
      <a:hlink>
        <a:srgbClr val="D3832B"/>
      </a:hlink>
      <a:folHlink>
        <a:srgbClr val="A69F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AB3B1E7D-4AB0-4365-8D55-5D9BCA0A8F7E}" vid="{F0DDC135-9B0C-47F0-B550-AED4F47956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Urbaqua presentation template</Template>
  <TotalTime>1207</TotalTime>
  <Words>525</Words>
  <Application>Microsoft Macintosh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CRCWSC INFFEWS Benefit: Cost Analysis Tool</vt:lpstr>
      <vt:lpstr>The project</vt:lpstr>
      <vt:lpstr>The project</vt:lpstr>
      <vt:lpstr>Finding a water source</vt:lpstr>
      <vt:lpstr>Assumptions</vt:lpstr>
      <vt:lpstr>Without-project scenario</vt:lpstr>
      <vt:lpstr>With-project scenario #1 – Dedicated desalination plant</vt:lpstr>
      <vt:lpstr>With-project scenario #2 – Synthetic turf</vt:lpstr>
      <vt:lpstr>With-project scenario #3 – Caddadup managed aquifer recharge (MAR)</vt:lpstr>
      <vt:lpstr>BCA results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CRCWSC INFFEWS Benefit: Cost Analysis Tool</dc:title>
  <dc:creator>Alex Towler</dc:creator>
  <cp:lastModifiedBy>Alex Towler</cp:lastModifiedBy>
  <cp:revision>14</cp:revision>
  <dcterms:created xsi:type="dcterms:W3CDTF">2020-09-19T07:41:53Z</dcterms:created>
  <dcterms:modified xsi:type="dcterms:W3CDTF">2020-09-29T01:53:38Z</dcterms:modified>
</cp:coreProperties>
</file>