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21.xml" ContentType="application/vnd.openxmlformats-officedocument.presentationml.notesSlide+xml"/>
  <Override PartName="/ppt/comments/comment7.xml" ContentType="application/vnd.openxmlformats-officedocument.presentationml.comments+xml"/>
  <Override PartName="/ppt/notesSlides/notesSlide22.xml" ContentType="application/vnd.openxmlformats-officedocument.presentationml.notesSlide+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8" r:id="rId1"/>
    <p:sldMasterId id="2147484101" r:id="rId2"/>
  </p:sldMasterIdLst>
  <p:notesMasterIdLst>
    <p:notesMasterId r:id="rId43"/>
  </p:notesMasterIdLst>
  <p:handoutMasterIdLst>
    <p:handoutMasterId r:id="rId44"/>
  </p:handoutMasterIdLst>
  <p:sldIdLst>
    <p:sldId id="2908" r:id="rId3"/>
    <p:sldId id="2943" r:id="rId4"/>
    <p:sldId id="2974" r:id="rId5"/>
    <p:sldId id="2975" r:id="rId6"/>
    <p:sldId id="3012" r:id="rId7"/>
    <p:sldId id="2977" r:id="rId8"/>
    <p:sldId id="3031" r:id="rId9"/>
    <p:sldId id="3032" r:id="rId10"/>
    <p:sldId id="3008" r:id="rId11"/>
    <p:sldId id="3033" r:id="rId12"/>
    <p:sldId id="3034" r:id="rId13"/>
    <p:sldId id="3035" r:id="rId14"/>
    <p:sldId id="3003" r:id="rId15"/>
    <p:sldId id="3005" r:id="rId16"/>
    <p:sldId id="3013" r:id="rId17"/>
    <p:sldId id="3001" r:id="rId18"/>
    <p:sldId id="3007" r:id="rId19"/>
    <p:sldId id="2948" r:id="rId20"/>
    <p:sldId id="2981" r:id="rId21"/>
    <p:sldId id="3016" r:id="rId22"/>
    <p:sldId id="3017" r:id="rId23"/>
    <p:sldId id="3018" r:id="rId24"/>
    <p:sldId id="3021" r:id="rId25"/>
    <p:sldId id="2945" r:id="rId26"/>
    <p:sldId id="3019" r:id="rId27"/>
    <p:sldId id="2988" r:id="rId28"/>
    <p:sldId id="3030" r:id="rId29"/>
    <p:sldId id="2990" r:id="rId30"/>
    <p:sldId id="2982" r:id="rId31"/>
    <p:sldId id="3022" r:id="rId32"/>
    <p:sldId id="2983" r:id="rId33"/>
    <p:sldId id="2995" r:id="rId34"/>
    <p:sldId id="2996" r:id="rId35"/>
    <p:sldId id="3024" r:id="rId36"/>
    <p:sldId id="3025" r:id="rId37"/>
    <p:sldId id="3026" r:id="rId38"/>
    <p:sldId id="3027" r:id="rId39"/>
    <p:sldId id="3028" r:id="rId40"/>
    <p:sldId id="3036" r:id="rId41"/>
    <p:sldId id="2460" r:id="rId42"/>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58" pos="5760" userDrawn="1">
          <p15:clr>
            <a:srgbClr val="A4A3A4"/>
          </p15:clr>
        </p15:guide>
        <p15:guide id="62" orient="horz" pos="4320" userDrawn="1">
          <p15:clr>
            <a:srgbClr val="A4A3A4"/>
          </p15:clr>
        </p15:guide>
        <p15:guide id="63" pos="726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sh Watts" initials="TW" lastIdx="12" clrIdx="0">
    <p:extLst>
      <p:ext uri="{19B8F6BF-5375-455C-9EA6-DF929625EA0E}">
        <p15:presenceInfo xmlns:p15="http://schemas.microsoft.com/office/powerpoint/2012/main" userId="S-1-5-21-948756243-734778046-674738317-501223" providerId="AD"/>
      </p:ext>
    </p:extLst>
  </p:cmAuthor>
  <p:cmAuthor id="2" name="Microsoft Office User" initials="MOU" lastIdx="10"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7DB"/>
    <a:srgbClr val="4DAA50"/>
    <a:srgbClr val="006772"/>
    <a:srgbClr val="CACED3"/>
    <a:srgbClr val="000000"/>
    <a:srgbClr val="707070"/>
    <a:srgbClr val="027101"/>
    <a:srgbClr val="7F6658"/>
    <a:srgbClr val="AA8A78"/>
    <a:srgbClr val="3B53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03" autoAdjust="0"/>
    <p:restoredTop sz="77485" autoAdjust="0"/>
  </p:normalViewPr>
  <p:slideViewPr>
    <p:cSldViewPr snapToGrid="0" snapToObjects="1">
      <p:cViewPr varScale="1">
        <p:scale>
          <a:sx n="33" d="100"/>
          <a:sy n="33" d="100"/>
        </p:scale>
        <p:origin x="69" y="141"/>
      </p:cViewPr>
      <p:guideLst>
        <p:guide pos="5760"/>
        <p:guide orient="horz" pos="4320"/>
        <p:guide pos="7262"/>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napToObjects="1" showGuides="1">
      <p:cViewPr varScale="1">
        <p:scale>
          <a:sx n="79" d="100"/>
          <a:sy n="79" d="100"/>
        </p:scale>
        <p:origin x="257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2-21T09:11:40.874" idx="1">
    <p:pos x="11258" y="2406"/>
    <p:text>Add the city, area or council logo and the consultancy logo</p:text>
    <p:extLst mod="1">
      <p:ext uri="{C676402C-5697-4E1C-873F-D02D1690AC5C}">
        <p15:threadingInfo xmlns:p15="http://schemas.microsoft.com/office/powerpoint/2012/main" timeZoneBias="-6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8-05-11T10:56:13.095" idx="4">
    <p:pos x="11290" y="3586"/>
    <p:text>This is where providers complete the dummy questions when first using the polling tool (e.g. what is your favourite colour?) with the participants so that they can get a feel for the polling system and to test the system.</p:text>
    <p:extLst>
      <p:ext uri="{C676402C-5697-4E1C-873F-D02D1690AC5C}">
        <p15:threadingInfo xmlns:p15="http://schemas.microsoft.com/office/powerpoint/2012/main" timeZoneBias="-6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8-05-11T11:01:27.457" idx="6">
    <p:pos x="10" y="10"/>
    <p:text>Update as more Australian cities/areas are benchmarked</p:text>
    <p:extLst>
      <p:ext uri="{C676402C-5697-4E1C-873F-D02D1690AC5C}">
        <p15:threadingInfo xmlns:p15="http://schemas.microsoft.com/office/powerpoint/2012/main" timeZoneBias="-6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8-05-11T11:02:32.483" idx="7">
    <p:pos x="10" y="10"/>
    <p:text>May need to updated before each workshop</p:text>
    <p:extLst>
      <p:ext uri="{C676402C-5697-4E1C-873F-D02D1690AC5C}">
        <p15:threadingInfo xmlns:p15="http://schemas.microsoft.com/office/powerpoint/2012/main" timeZoneBias="-6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8-05-11T11:03:32.176" idx="8">
    <p:pos x="10" y="10"/>
    <p:text>Add the name of the area and screenshot of results - both the spider diagram and the concentric bar graph (with the city state percentages) OR if preferred, use the web interface to view and discuss results</p:text>
    <p:extLst>
      <p:ext uri="{C676402C-5697-4E1C-873F-D02D1690AC5C}">
        <p15:threadingInfo xmlns:p15="http://schemas.microsoft.com/office/powerpoint/2012/main" timeZoneBias="-6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8-05-11T11:04:36.358" idx="9">
    <p:pos x="10" y="10"/>
    <p:text>Can add the bar graph here OR use the web interface if preferred</p:text>
    <p:extLst>
      <p:ext uri="{C676402C-5697-4E1C-873F-D02D1690AC5C}">
        <p15:threadingInfo xmlns:p15="http://schemas.microsoft.com/office/powerpoint/2012/main" timeZoneBias="-6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18-05-11T11:05:09.996" idx="10">
    <p:pos x="10" y="10"/>
    <p:text>May like to talk through the indicator scores, anything extraordinary, a little comparison between other cities...Use the 'City comparison' documents to compare, and for open discussion.</p:text>
    <p:extLst>
      <p:ext uri="{C676402C-5697-4E1C-873F-D02D1690AC5C}">
        <p15:threadingInfo xmlns:p15="http://schemas.microsoft.com/office/powerpoint/2012/main" timeZoneBias="-6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18-05-11T10:57:38.688" idx="5">
    <p:pos x="12309" y="2064"/>
    <p:text>Please ask participants to complete the Index workshop survey</p:text>
    <p:extLst mod="1">
      <p:ext uri="{C676402C-5697-4E1C-873F-D02D1690AC5C}">
        <p15:threadingInfo xmlns:p15="http://schemas.microsoft.com/office/powerpoint/2012/main" timeZoneBias="-6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04EC67-5D21-7045-9CDD-1D0B3E60978D}" type="doc">
      <dgm:prSet loTypeId="urn:microsoft.com/office/officeart/2005/8/layout/hChevron3" loCatId="" qsTypeId="urn:microsoft.com/office/officeart/2005/8/quickstyle/simple4" qsCatId="simple" csTypeId="urn:microsoft.com/office/officeart/2005/8/colors/accent1_2" csCatId="accent1" phldr="1"/>
      <dgm:spPr/>
    </dgm:pt>
    <dgm:pt modelId="{B17CD9BB-C5E5-FB49-B91F-DA37CE1ED078}">
      <dgm:prSet phldrT="[Text]"/>
      <dgm:spPr/>
      <dgm:t>
        <a:bodyPr/>
        <a:lstStyle/>
        <a:p>
          <a:r>
            <a:rPr lang="en-US" dirty="0"/>
            <a:t>Literature </a:t>
          </a:r>
          <a:br>
            <a:rPr lang="en-US" dirty="0"/>
          </a:br>
          <a:r>
            <a:rPr lang="en-US" dirty="0"/>
            <a:t>review</a:t>
          </a:r>
        </a:p>
      </dgm:t>
    </dgm:pt>
    <dgm:pt modelId="{3C5601DD-B819-8E43-9B38-77F0CBD55985}" type="parTrans" cxnId="{8DA7F54E-1C57-9E47-A51C-60B65D828F21}">
      <dgm:prSet/>
      <dgm:spPr/>
      <dgm:t>
        <a:bodyPr/>
        <a:lstStyle/>
        <a:p>
          <a:endParaRPr lang="en-US"/>
        </a:p>
      </dgm:t>
    </dgm:pt>
    <dgm:pt modelId="{5A4B3010-1DD0-194F-82E4-205F60F7F27E}" type="sibTrans" cxnId="{8DA7F54E-1C57-9E47-A51C-60B65D828F21}">
      <dgm:prSet/>
      <dgm:spPr/>
      <dgm:t>
        <a:bodyPr/>
        <a:lstStyle/>
        <a:p>
          <a:endParaRPr lang="en-US"/>
        </a:p>
      </dgm:t>
    </dgm:pt>
    <dgm:pt modelId="{B4327672-6221-2A43-B99F-EC1F2CE0F15B}">
      <dgm:prSet phldrT="[Text]"/>
      <dgm:spPr/>
      <dgm:t>
        <a:bodyPr/>
        <a:lstStyle/>
        <a:p>
          <a:r>
            <a:rPr lang="en-US" dirty="0"/>
            <a:t>Framework development</a:t>
          </a:r>
        </a:p>
      </dgm:t>
    </dgm:pt>
    <dgm:pt modelId="{C33FFEF5-A19F-634E-974F-A276DC704F5D}" type="parTrans" cxnId="{2E59A426-55C2-B947-8C14-EC98AA777290}">
      <dgm:prSet/>
      <dgm:spPr/>
      <dgm:t>
        <a:bodyPr/>
        <a:lstStyle/>
        <a:p>
          <a:endParaRPr lang="en-US"/>
        </a:p>
      </dgm:t>
    </dgm:pt>
    <dgm:pt modelId="{D940B05C-DAAD-0741-BBC9-3AE0870BA2B9}" type="sibTrans" cxnId="{2E59A426-55C2-B947-8C14-EC98AA777290}">
      <dgm:prSet/>
      <dgm:spPr/>
      <dgm:t>
        <a:bodyPr/>
        <a:lstStyle/>
        <a:p>
          <a:endParaRPr lang="en-US"/>
        </a:p>
      </dgm:t>
    </dgm:pt>
    <dgm:pt modelId="{DC400D20-4D0B-BF45-9ADE-3FC384ABFA57}">
      <dgm:prSet phldrT="[Text]"/>
      <dgm:spPr/>
      <dgm:t>
        <a:bodyPr/>
        <a:lstStyle/>
        <a:p>
          <a:r>
            <a:rPr lang="en-US" dirty="0"/>
            <a:t>Prototype testing</a:t>
          </a:r>
        </a:p>
      </dgm:t>
    </dgm:pt>
    <dgm:pt modelId="{1F9BC513-8BFA-EF42-AAFF-3C1B1401146A}" type="parTrans" cxnId="{04FA437E-2BB4-6345-A6D3-8DACB64E3105}">
      <dgm:prSet/>
      <dgm:spPr/>
      <dgm:t>
        <a:bodyPr/>
        <a:lstStyle/>
        <a:p>
          <a:endParaRPr lang="en-US"/>
        </a:p>
      </dgm:t>
    </dgm:pt>
    <dgm:pt modelId="{1B605589-4C6B-8E48-868C-1E11CAF8DD47}" type="sibTrans" cxnId="{04FA437E-2BB4-6345-A6D3-8DACB64E3105}">
      <dgm:prSet/>
      <dgm:spPr/>
      <dgm:t>
        <a:bodyPr/>
        <a:lstStyle/>
        <a:p>
          <a:endParaRPr lang="en-US"/>
        </a:p>
      </dgm:t>
    </dgm:pt>
    <dgm:pt modelId="{E15742E9-2EF1-3846-A460-96767AFCA441}">
      <dgm:prSet phldrT="[Text]"/>
      <dgm:spPr/>
      <dgm:t>
        <a:bodyPr/>
        <a:lstStyle/>
        <a:p>
          <a:r>
            <a:rPr lang="en-US" dirty="0"/>
            <a:t>Framework refinement</a:t>
          </a:r>
        </a:p>
      </dgm:t>
    </dgm:pt>
    <dgm:pt modelId="{26075081-1AE6-6542-A96B-5C1A6B9C6161}" type="parTrans" cxnId="{5AADEE2A-E965-A048-9C0E-DD88B654A99F}">
      <dgm:prSet/>
      <dgm:spPr/>
      <dgm:t>
        <a:bodyPr/>
        <a:lstStyle/>
        <a:p>
          <a:endParaRPr lang="en-US"/>
        </a:p>
      </dgm:t>
    </dgm:pt>
    <dgm:pt modelId="{F1BCAB53-0200-DA4B-9FB3-22A13C53CFB6}" type="sibTrans" cxnId="{5AADEE2A-E965-A048-9C0E-DD88B654A99F}">
      <dgm:prSet/>
      <dgm:spPr/>
      <dgm:t>
        <a:bodyPr/>
        <a:lstStyle/>
        <a:p>
          <a:endParaRPr lang="en-US"/>
        </a:p>
      </dgm:t>
    </dgm:pt>
    <dgm:pt modelId="{BC4FFD2B-EF98-B746-8726-7AADD043EAD3}">
      <dgm:prSet phldrT="[Text]"/>
      <dgm:spPr/>
      <dgm:t>
        <a:bodyPr/>
        <a:lstStyle/>
        <a:p>
          <a:r>
            <a:rPr lang="en-US" dirty="0"/>
            <a:t>Pilot </a:t>
          </a:r>
          <a:br>
            <a:rPr lang="en-US" dirty="0"/>
          </a:br>
          <a:r>
            <a:rPr lang="en-US" dirty="0"/>
            <a:t>testing</a:t>
          </a:r>
        </a:p>
      </dgm:t>
    </dgm:pt>
    <dgm:pt modelId="{8318B63F-89B3-884B-A8F6-48846D8C6AB4}" type="parTrans" cxnId="{13A1C69A-F3D3-1546-8C3C-B13F875A21B9}">
      <dgm:prSet/>
      <dgm:spPr/>
      <dgm:t>
        <a:bodyPr/>
        <a:lstStyle/>
        <a:p>
          <a:endParaRPr lang="en-US"/>
        </a:p>
      </dgm:t>
    </dgm:pt>
    <dgm:pt modelId="{A147ACFD-7FF0-B448-BEC1-298C81A14D04}" type="sibTrans" cxnId="{13A1C69A-F3D3-1546-8C3C-B13F875A21B9}">
      <dgm:prSet/>
      <dgm:spPr/>
      <dgm:t>
        <a:bodyPr/>
        <a:lstStyle/>
        <a:p>
          <a:endParaRPr lang="en-US"/>
        </a:p>
      </dgm:t>
    </dgm:pt>
    <dgm:pt modelId="{FDF39F64-8494-A441-A8D3-A2FD3BE1EF3A}">
      <dgm:prSet phldrT="[Text]"/>
      <dgm:spPr/>
      <dgm:t>
        <a:bodyPr/>
        <a:lstStyle/>
        <a:p>
          <a:r>
            <a:rPr lang="en-US" i="1" dirty="0" smtClean="0"/>
            <a:t>beta</a:t>
          </a:r>
          <a:r>
            <a:rPr lang="en-US" dirty="0" smtClean="0"/>
            <a:t> </a:t>
          </a:r>
          <a:r>
            <a:rPr lang="en-US" dirty="0"/>
            <a:t>version released</a:t>
          </a:r>
        </a:p>
      </dgm:t>
    </dgm:pt>
    <dgm:pt modelId="{59A8E2CC-54FE-D94D-AE69-1718CA681BE9}" type="parTrans" cxnId="{05893655-4E7E-1E46-8FC2-18AFCDC5FB8F}">
      <dgm:prSet/>
      <dgm:spPr/>
      <dgm:t>
        <a:bodyPr/>
        <a:lstStyle/>
        <a:p>
          <a:endParaRPr lang="en-US"/>
        </a:p>
      </dgm:t>
    </dgm:pt>
    <dgm:pt modelId="{85686E84-7AC4-AC49-AECA-C646BEA03F45}" type="sibTrans" cxnId="{05893655-4E7E-1E46-8FC2-18AFCDC5FB8F}">
      <dgm:prSet/>
      <dgm:spPr/>
      <dgm:t>
        <a:bodyPr/>
        <a:lstStyle/>
        <a:p>
          <a:endParaRPr lang="en-US"/>
        </a:p>
      </dgm:t>
    </dgm:pt>
    <dgm:pt modelId="{62782921-C2D7-2749-AB12-17AD5456EC4C}" type="pres">
      <dgm:prSet presAssocID="{D604EC67-5D21-7045-9CDD-1D0B3E60978D}" presName="Name0" presStyleCnt="0">
        <dgm:presLayoutVars>
          <dgm:dir/>
          <dgm:resizeHandles val="exact"/>
        </dgm:presLayoutVars>
      </dgm:prSet>
      <dgm:spPr/>
    </dgm:pt>
    <dgm:pt modelId="{1734286E-EB54-6C4C-A8B3-EF145A68CE9D}" type="pres">
      <dgm:prSet presAssocID="{B17CD9BB-C5E5-FB49-B91F-DA37CE1ED078}" presName="parTxOnly" presStyleLbl="node1" presStyleIdx="0" presStyleCnt="6">
        <dgm:presLayoutVars>
          <dgm:bulletEnabled val="1"/>
        </dgm:presLayoutVars>
      </dgm:prSet>
      <dgm:spPr/>
      <dgm:t>
        <a:bodyPr/>
        <a:lstStyle/>
        <a:p>
          <a:endParaRPr lang="en-US"/>
        </a:p>
      </dgm:t>
    </dgm:pt>
    <dgm:pt modelId="{507584DC-44BC-434F-BA6A-B9208D1B212C}" type="pres">
      <dgm:prSet presAssocID="{5A4B3010-1DD0-194F-82E4-205F60F7F27E}" presName="parSpace" presStyleCnt="0"/>
      <dgm:spPr/>
    </dgm:pt>
    <dgm:pt modelId="{82F67CEF-C406-2342-A0F0-163EEF527AAE}" type="pres">
      <dgm:prSet presAssocID="{B4327672-6221-2A43-B99F-EC1F2CE0F15B}" presName="parTxOnly" presStyleLbl="node1" presStyleIdx="1" presStyleCnt="6">
        <dgm:presLayoutVars>
          <dgm:bulletEnabled val="1"/>
        </dgm:presLayoutVars>
      </dgm:prSet>
      <dgm:spPr/>
      <dgm:t>
        <a:bodyPr/>
        <a:lstStyle/>
        <a:p>
          <a:endParaRPr lang="en-US"/>
        </a:p>
      </dgm:t>
    </dgm:pt>
    <dgm:pt modelId="{93B17431-6E9B-174B-832C-FECC93005CA0}" type="pres">
      <dgm:prSet presAssocID="{D940B05C-DAAD-0741-BBC9-3AE0870BA2B9}" presName="parSpace" presStyleCnt="0"/>
      <dgm:spPr/>
    </dgm:pt>
    <dgm:pt modelId="{3631C351-5661-0344-9F84-23B0D1677FC5}" type="pres">
      <dgm:prSet presAssocID="{DC400D20-4D0B-BF45-9ADE-3FC384ABFA57}" presName="parTxOnly" presStyleLbl="node1" presStyleIdx="2" presStyleCnt="6">
        <dgm:presLayoutVars>
          <dgm:bulletEnabled val="1"/>
        </dgm:presLayoutVars>
      </dgm:prSet>
      <dgm:spPr/>
      <dgm:t>
        <a:bodyPr/>
        <a:lstStyle/>
        <a:p>
          <a:endParaRPr lang="en-US"/>
        </a:p>
      </dgm:t>
    </dgm:pt>
    <dgm:pt modelId="{C8501B2E-5637-3347-92CB-8E62A39BDC75}" type="pres">
      <dgm:prSet presAssocID="{1B605589-4C6B-8E48-868C-1E11CAF8DD47}" presName="parSpace" presStyleCnt="0"/>
      <dgm:spPr/>
    </dgm:pt>
    <dgm:pt modelId="{BD724DC6-043F-A24E-A8E4-109308E64920}" type="pres">
      <dgm:prSet presAssocID="{E15742E9-2EF1-3846-A460-96767AFCA441}" presName="parTxOnly" presStyleLbl="node1" presStyleIdx="3" presStyleCnt="6">
        <dgm:presLayoutVars>
          <dgm:bulletEnabled val="1"/>
        </dgm:presLayoutVars>
      </dgm:prSet>
      <dgm:spPr/>
      <dgm:t>
        <a:bodyPr/>
        <a:lstStyle/>
        <a:p>
          <a:endParaRPr lang="en-US"/>
        </a:p>
      </dgm:t>
    </dgm:pt>
    <dgm:pt modelId="{C9AE0FB2-A070-114E-B2C5-FFA2D52125F6}" type="pres">
      <dgm:prSet presAssocID="{F1BCAB53-0200-DA4B-9FB3-22A13C53CFB6}" presName="parSpace" presStyleCnt="0"/>
      <dgm:spPr/>
    </dgm:pt>
    <dgm:pt modelId="{DCFF92C9-B2D1-7E47-9FA0-6488A690B8E6}" type="pres">
      <dgm:prSet presAssocID="{BC4FFD2B-EF98-B746-8726-7AADD043EAD3}" presName="parTxOnly" presStyleLbl="node1" presStyleIdx="4" presStyleCnt="6">
        <dgm:presLayoutVars>
          <dgm:bulletEnabled val="1"/>
        </dgm:presLayoutVars>
      </dgm:prSet>
      <dgm:spPr/>
      <dgm:t>
        <a:bodyPr/>
        <a:lstStyle/>
        <a:p>
          <a:endParaRPr lang="en-US"/>
        </a:p>
      </dgm:t>
    </dgm:pt>
    <dgm:pt modelId="{B2774F4B-3A53-DC46-A02D-830743F6A2BE}" type="pres">
      <dgm:prSet presAssocID="{A147ACFD-7FF0-B448-BEC1-298C81A14D04}" presName="parSpace" presStyleCnt="0"/>
      <dgm:spPr/>
    </dgm:pt>
    <dgm:pt modelId="{EFE18EAB-EC97-6F40-AE58-C7DF2C1917A6}" type="pres">
      <dgm:prSet presAssocID="{FDF39F64-8494-A441-A8D3-A2FD3BE1EF3A}" presName="parTxOnly" presStyleLbl="node1" presStyleIdx="5" presStyleCnt="6">
        <dgm:presLayoutVars>
          <dgm:bulletEnabled val="1"/>
        </dgm:presLayoutVars>
      </dgm:prSet>
      <dgm:spPr/>
      <dgm:t>
        <a:bodyPr/>
        <a:lstStyle/>
        <a:p>
          <a:endParaRPr lang="en-US"/>
        </a:p>
      </dgm:t>
    </dgm:pt>
  </dgm:ptLst>
  <dgm:cxnLst>
    <dgm:cxn modelId="{B964FCA6-2DF6-1549-B2D8-6DF533F32686}" type="presOf" srcId="{B17CD9BB-C5E5-FB49-B91F-DA37CE1ED078}" destId="{1734286E-EB54-6C4C-A8B3-EF145A68CE9D}" srcOrd="0" destOrd="0" presId="urn:microsoft.com/office/officeart/2005/8/layout/hChevron3"/>
    <dgm:cxn modelId="{41FCCD67-7DE2-DC41-8BD0-322DA6E41E47}" type="presOf" srcId="{FDF39F64-8494-A441-A8D3-A2FD3BE1EF3A}" destId="{EFE18EAB-EC97-6F40-AE58-C7DF2C1917A6}" srcOrd="0" destOrd="0" presId="urn:microsoft.com/office/officeart/2005/8/layout/hChevron3"/>
    <dgm:cxn modelId="{A09ABBBD-178B-6C44-8F99-1F987F72BDAE}" type="presOf" srcId="{DC400D20-4D0B-BF45-9ADE-3FC384ABFA57}" destId="{3631C351-5661-0344-9F84-23B0D1677FC5}" srcOrd="0" destOrd="0" presId="urn:microsoft.com/office/officeart/2005/8/layout/hChevron3"/>
    <dgm:cxn modelId="{5AADEE2A-E965-A048-9C0E-DD88B654A99F}" srcId="{D604EC67-5D21-7045-9CDD-1D0B3E60978D}" destId="{E15742E9-2EF1-3846-A460-96767AFCA441}" srcOrd="3" destOrd="0" parTransId="{26075081-1AE6-6542-A96B-5C1A6B9C6161}" sibTransId="{F1BCAB53-0200-DA4B-9FB3-22A13C53CFB6}"/>
    <dgm:cxn modelId="{05893655-4E7E-1E46-8FC2-18AFCDC5FB8F}" srcId="{D604EC67-5D21-7045-9CDD-1D0B3E60978D}" destId="{FDF39F64-8494-A441-A8D3-A2FD3BE1EF3A}" srcOrd="5" destOrd="0" parTransId="{59A8E2CC-54FE-D94D-AE69-1718CA681BE9}" sibTransId="{85686E84-7AC4-AC49-AECA-C646BEA03F45}"/>
    <dgm:cxn modelId="{04FA437E-2BB4-6345-A6D3-8DACB64E3105}" srcId="{D604EC67-5D21-7045-9CDD-1D0B3E60978D}" destId="{DC400D20-4D0B-BF45-9ADE-3FC384ABFA57}" srcOrd="2" destOrd="0" parTransId="{1F9BC513-8BFA-EF42-AAFF-3C1B1401146A}" sibTransId="{1B605589-4C6B-8E48-868C-1E11CAF8DD47}"/>
    <dgm:cxn modelId="{DF94E3FC-A9FC-B244-989D-DC1910B48665}" type="presOf" srcId="{E15742E9-2EF1-3846-A460-96767AFCA441}" destId="{BD724DC6-043F-A24E-A8E4-109308E64920}" srcOrd="0" destOrd="0" presId="urn:microsoft.com/office/officeart/2005/8/layout/hChevron3"/>
    <dgm:cxn modelId="{BB7C37E9-C1E6-A041-A55B-09D9ED29E691}" type="presOf" srcId="{D604EC67-5D21-7045-9CDD-1D0B3E60978D}" destId="{62782921-C2D7-2749-AB12-17AD5456EC4C}" srcOrd="0" destOrd="0" presId="urn:microsoft.com/office/officeart/2005/8/layout/hChevron3"/>
    <dgm:cxn modelId="{8EC4C9B4-DF4F-9343-A04F-3D1017996498}" type="presOf" srcId="{BC4FFD2B-EF98-B746-8726-7AADD043EAD3}" destId="{DCFF92C9-B2D1-7E47-9FA0-6488A690B8E6}" srcOrd="0" destOrd="0" presId="urn:microsoft.com/office/officeart/2005/8/layout/hChevron3"/>
    <dgm:cxn modelId="{8DA7F54E-1C57-9E47-A51C-60B65D828F21}" srcId="{D604EC67-5D21-7045-9CDD-1D0B3E60978D}" destId="{B17CD9BB-C5E5-FB49-B91F-DA37CE1ED078}" srcOrd="0" destOrd="0" parTransId="{3C5601DD-B819-8E43-9B38-77F0CBD55985}" sibTransId="{5A4B3010-1DD0-194F-82E4-205F60F7F27E}"/>
    <dgm:cxn modelId="{13A1C69A-F3D3-1546-8C3C-B13F875A21B9}" srcId="{D604EC67-5D21-7045-9CDD-1D0B3E60978D}" destId="{BC4FFD2B-EF98-B746-8726-7AADD043EAD3}" srcOrd="4" destOrd="0" parTransId="{8318B63F-89B3-884B-A8F6-48846D8C6AB4}" sibTransId="{A147ACFD-7FF0-B448-BEC1-298C81A14D04}"/>
    <dgm:cxn modelId="{5DF103D5-FBCF-D140-82FD-49C8A1FDC20C}" type="presOf" srcId="{B4327672-6221-2A43-B99F-EC1F2CE0F15B}" destId="{82F67CEF-C406-2342-A0F0-163EEF527AAE}" srcOrd="0" destOrd="0" presId="urn:microsoft.com/office/officeart/2005/8/layout/hChevron3"/>
    <dgm:cxn modelId="{2E59A426-55C2-B947-8C14-EC98AA777290}" srcId="{D604EC67-5D21-7045-9CDD-1D0B3E60978D}" destId="{B4327672-6221-2A43-B99F-EC1F2CE0F15B}" srcOrd="1" destOrd="0" parTransId="{C33FFEF5-A19F-634E-974F-A276DC704F5D}" sibTransId="{D940B05C-DAAD-0741-BBC9-3AE0870BA2B9}"/>
    <dgm:cxn modelId="{B7B56206-AEA8-564B-874E-6667C91DC194}" type="presParOf" srcId="{62782921-C2D7-2749-AB12-17AD5456EC4C}" destId="{1734286E-EB54-6C4C-A8B3-EF145A68CE9D}" srcOrd="0" destOrd="0" presId="urn:microsoft.com/office/officeart/2005/8/layout/hChevron3"/>
    <dgm:cxn modelId="{39C8E379-7AF4-0540-ADB9-2AF07E3BD1DB}" type="presParOf" srcId="{62782921-C2D7-2749-AB12-17AD5456EC4C}" destId="{507584DC-44BC-434F-BA6A-B9208D1B212C}" srcOrd="1" destOrd="0" presId="urn:microsoft.com/office/officeart/2005/8/layout/hChevron3"/>
    <dgm:cxn modelId="{5A09639F-16C1-4349-9D5E-4943BB65C35D}" type="presParOf" srcId="{62782921-C2D7-2749-AB12-17AD5456EC4C}" destId="{82F67CEF-C406-2342-A0F0-163EEF527AAE}" srcOrd="2" destOrd="0" presId="urn:microsoft.com/office/officeart/2005/8/layout/hChevron3"/>
    <dgm:cxn modelId="{D477A13B-1F5D-CB46-8A94-D1C4C09FBC2C}" type="presParOf" srcId="{62782921-C2D7-2749-AB12-17AD5456EC4C}" destId="{93B17431-6E9B-174B-832C-FECC93005CA0}" srcOrd="3" destOrd="0" presId="urn:microsoft.com/office/officeart/2005/8/layout/hChevron3"/>
    <dgm:cxn modelId="{9E8973C1-5C1C-8748-85A4-B8C6E0764D58}" type="presParOf" srcId="{62782921-C2D7-2749-AB12-17AD5456EC4C}" destId="{3631C351-5661-0344-9F84-23B0D1677FC5}" srcOrd="4" destOrd="0" presId="urn:microsoft.com/office/officeart/2005/8/layout/hChevron3"/>
    <dgm:cxn modelId="{69B17599-92D9-4346-A56E-19469ECE6B3A}" type="presParOf" srcId="{62782921-C2D7-2749-AB12-17AD5456EC4C}" destId="{C8501B2E-5637-3347-92CB-8E62A39BDC75}" srcOrd="5" destOrd="0" presId="urn:microsoft.com/office/officeart/2005/8/layout/hChevron3"/>
    <dgm:cxn modelId="{80DFA625-B1B7-E140-953B-D5C3187021CF}" type="presParOf" srcId="{62782921-C2D7-2749-AB12-17AD5456EC4C}" destId="{BD724DC6-043F-A24E-A8E4-109308E64920}" srcOrd="6" destOrd="0" presId="urn:microsoft.com/office/officeart/2005/8/layout/hChevron3"/>
    <dgm:cxn modelId="{EB5D3CFB-C395-4146-88A5-97528BBB35A3}" type="presParOf" srcId="{62782921-C2D7-2749-AB12-17AD5456EC4C}" destId="{C9AE0FB2-A070-114E-B2C5-FFA2D52125F6}" srcOrd="7" destOrd="0" presId="urn:microsoft.com/office/officeart/2005/8/layout/hChevron3"/>
    <dgm:cxn modelId="{1D8FF449-2170-8446-8E76-E3D6084EA6E7}" type="presParOf" srcId="{62782921-C2D7-2749-AB12-17AD5456EC4C}" destId="{DCFF92C9-B2D1-7E47-9FA0-6488A690B8E6}" srcOrd="8" destOrd="0" presId="urn:microsoft.com/office/officeart/2005/8/layout/hChevron3"/>
    <dgm:cxn modelId="{0A93E5FA-614F-7643-9038-23B8A6174AB6}" type="presParOf" srcId="{62782921-C2D7-2749-AB12-17AD5456EC4C}" destId="{B2774F4B-3A53-DC46-A02D-830743F6A2BE}" srcOrd="9" destOrd="0" presId="urn:microsoft.com/office/officeart/2005/8/layout/hChevron3"/>
    <dgm:cxn modelId="{F2B0D4B7-436C-0F45-BD56-46198E4204A2}" type="presParOf" srcId="{62782921-C2D7-2749-AB12-17AD5456EC4C}" destId="{EFE18EAB-EC97-6F40-AE58-C7DF2C1917A6}"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04EC67-5D21-7045-9CDD-1D0B3E60978D}" type="doc">
      <dgm:prSet loTypeId="urn:microsoft.com/office/officeart/2005/8/layout/default" loCatId="" qsTypeId="urn:microsoft.com/office/officeart/2005/8/quickstyle/simple4" qsCatId="simple" csTypeId="urn:microsoft.com/office/officeart/2005/8/colors/accent1_2" csCatId="accent1" phldr="1"/>
      <dgm:spPr/>
    </dgm:pt>
    <dgm:pt modelId="{B17CD9BB-C5E5-FB49-B91F-DA37CE1ED078}">
      <dgm:prSet phldrT="[Text]" custT="1"/>
      <dgm:spPr/>
      <dgm:t>
        <a:bodyPr/>
        <a:lstStyle/>
        <a:p>
          <a:r>
            <a:rPr lang="en-US" sz="3000" dirty="0"/>
            <a:t>International </a:t>
          </a:r>
          <a:br>
            <a:rPr lang="en-US" sz="3000" dirty="0"/>
          </a:br>
          <a:r>
            <a:rPr lang="en-US" sz="3000" dirty="0"/>
            <a:t>testing</a:t>
          </a:r>
        </a:p>
      </dgm:t>
    </dgm:pt>
    <dgm:pt modelId="{3C5601DD-B819-8E43-9B38-77F0CBD55985}" type="parTrans" cxnId="{8DA7F54E-1C57-9E47-A51C-60B65D828F21}">
      <dgm:prSet/>
      <dgm:spPr/>
      <dgm:t>
        <a:bodyPr/>
        <a:lstStyle/>
        <a:p>
          <a:endParaRPr lang="en-US"/>
        </a:p>
      </dgm:t>
    </dgm:pt>
    <dgm:pt modelId="{5A4B3010-1DD0-194F-82E4-205F60F7F27E}" type="sibTrans" cxnId="{8DA7F54E-1C57-9E47-A51C-60B65D828F21}">
      <dgm:prSet/>
      <dgm:spPr/>
      <dgm:t>
        <a:bodyPr/>
        <a:lstStyle/>
        <a:p>
          <a:endParaRPr lang="en-US"/>
        </a:p>
      </dgm:t>
    </dgm:pt>
    <dgm:pt modelId="{34496E19-CDD0-1E46-8FFA-602422D23C25}">
      <dgm:prSet phldrT="[Text]" custT="1"/>
      <dgm:spPr/>
      <dgm:t>
        <a:bodyPr/>
        <a:lstStyle/>
        <a:p>
          <a:r>
            <a:rPr lang="en-US" sz="3000" dirty="0"/>
            <a:t>CRCWSC IRP1 WSC Visions and Transition Strategies</a:t>
          </a:r>
        </a:p>
      </dgm:t>
    </dgm:pt>
    <dgm:pt modelId="{8883C267-8A71-1B44-B020-9713E8B9AB1C}" type="parTrans" cxnId="{B869BC44-19EC-AC46-89B6-362F1D676772}">
      <dgm:prSet/>
      <dgm:spPr/>
      <dgm:t>
        <a:bodyPr/>
        <a:lstStyle/>
        <a:p>
          <a:endParaRPr lang="en-US"/>
        </a:p>
      </dgm:t>
    </dgm:pt>
    <dgm:pt modelId="{C4BB44A1-368B-C14F-B24A-7ADF2C4173B3}" type="sibTrans" cxnId="{B869BC44-19EC-AC46-89B6-362F1D676772}">
      <dgm:prSet/>
      <dgm:spPr/>
      <dgm:t>
        <a:bodyPr/>
        <a:lstStyle/>
        <a:p>
          <a:endParaRPr lang="en-US"/>
        </a:p>
      </dgm:t>
    </dgm:pt>
    <dgm:pt modelId="{FD6E355D-E4A5-1641-A384-2EC2BE3D2E9D}">
      <dgm:prSet phldrT="[Text]" custT="1"/>
      <dgm:spPr/>
      <dgm:t>
        <a:bodyPr/>
        <a:lstStyle/>
        <a:p>
          <a:r>
            <a:rPr lang="en-US" sz="3000" dirty="0"/>
            <a:t>Industry </a:t>
          </a:r>
          <a:br>
            <a:rPr lang="en-US" sz="3000" dirty="0"/>
          </a:br>
          <a:r>
            <a:rPr lang="en-US" sz="3000" dirty="0"/>
            <a:t>validation</a:t>
          </a:r>
        </a:p>
      </dgm:t>
    </dgm:pt>
    <dgm:pt modelId="{5EDB61DC-4863-0649-AFCD-9D334803088F}" type="parTrans" cxnId="{8FF3EBC1-7EA0-1945-897B-47CE1F3EB7FE}">
      <dgm:prSet/>
      <dgm:spPr/>
      <dgm:t>
        <a:bodyPr/>
        <a:lstStyle/>
        <a:p>
          <a:endParaRPr lang="en-US"/>
        </a:p>
      </dgm:t>
    </dgm:pt>
    <dgm:pt modelId="{7590E3F5-6D08-3F4D-9528-44EAD4CA5917}" type="sibTrans" cxnId="{8FF3EBC1-7EA0-1945-897B-47CE1F3EB7FE}">
      <dgm:prSet/>
      <dgm:spPr/>
      <dgm:t>
        <a:bodyPr/>
        <a:lstStyle/>
        <a:p>
          <a:endParaRPr lang="en-US"/>
        </a:p>
      </dgm:t>
    </dgm:pt>
    <dgm:pt modelId="{1DF38DBE-9EA6-804F-A61D-C30C24748782}" type="pres">
      <dgm:prSet presAssocID="{D604EC67-5D21-7045-9CDD-1D0B3E60978D}" presName="diagram" presStyleCnt="0">
        <dgm:presLayoutVars>
          <dgm:dir/>
          <dgm:resizeHandles val="exact"/>
        </dgm:presLayoutVars>
      </dgm:prSet>
      <dgm:spPr/>
    </dgm:pt>
    <dgm:pt modelId="{6FB2BB9A-C724-9B4A-834B-75EB3823C487}" type="pres">
      <dgm:prSet presAssocID="{B17CD9BB-C5E5-FB49-B91F-DA37CE1ED078}" presName="node" presStyleLbl="node1" presStyleIdx="0" presStyleCnt="3">
        <dgm:presLayoutVars>
          <dgm:bulletEnabled val="1"/>
        </dgm:presLayoutVars>
      </dgm:prSet>
      <dgm:spPr/>
      <dgm:t>
        <a:bodyPr/>
        <a:lstStyle/>
        <a:p>
          <a:endParaRPr lang="en-US"/>
        </a:p>
      </dgm:t>
    </dgm:pt>
    <dgm:pt modelId="{B659DD31-386A-614D-B5EF-BA31DE5C0C51}" type="pres">
      <dgm:prSet presAssocID="{5A4B3010-1DD0-194F-82E4-205F60F7F27E}" presName="sibTrans" presStyleCnt="0"/>
      <dgm:spPr/>
    </dgm:pt>
    <dgm:pt modelId="{C55BB780-E4EF-004B-A30C-97B560EBAACE}" type="pres">
      <dgm:prSet presAssocID="{34496E19-CDD0-1E46-8FFA-602422D23C25}" presName="node" presStyleLbl="node1" presStyleIdx="1" presStyleCnt="3">
        <dgm:presLayoutVars>
          <dgm:bulletEnabled val="1"/>
        </dgm:presLayoutVars>
      </dgm:prSet>
      <dgm:spPr/>
      <dgm:t>
        <a:bodyPr/>
        <a:lstStyle/>
        <a:p>
          <a:endParaRPr lang="en-US"/>
        </a:p>
      </dgm:t>
    </dgm:pt>
    <dgm:pt modelId="{B396E4A0-497E-9C48-BFF1-46BCACDE7831}" type="pres">
      <dgm:prSet presAssocID="{C4BB44A1-368B-C14F-B24A-7ADF2C4173B3}" presName="sibTrans" presStyleCnt="0"/>
      <dgm:spPr/>
    </dgm:pt>
    <dgm:pt modelId="{8A74C2C3-B20C-5F4A-B3D6-0D9AB06390EF}" type="pres">
      <dgm:prSet presAssocID="{FD6E355D-E4A5-1641-A384-2EC2BE3D2E9D}" presName="node" presStyleLbl="node1" presStyleIdx="2" presStyleCnt="3">
        <dgm:presLayoutVars>
          <dgm:bulletEnabled val="1"/>
        </dgm:presLayoutVars>
      </dgm:prSet>
      <dgm:spPr/>
      <dgm:t>
        <a:bodyPr/>
        <a:lstStyle/>
        <a:p>
          <a:endParaRPr lang="en-US"/>
        </a:p>
      </dgm:t>
    </dgm:pt>
  </dgm:ptLst>
  <dgm:cxnLst>
    <dgm:cxn modelId="{8DA7F54E-1C57-9E47-A51C-60B65D828F21}" srcId="{D604EC67-5D21-7045-9CDD-1D0B3E60978D}" destId="{B17CD9BB-C5E5-FB49-B91F-DA37CE1ED078}" srcOrd="0" destOrd="0" parTransId="{3C5601DD-B819-8E43-9B38-77F0CBD55985}" sibTransId="{5A4B3010-1DD0-194F-82E4-205F60F7F27E}"/>
    <dgm:cxn modelId="{4BD08040-E1B7-F24C-8AF4-A760AFEBC496}" type="presOf" srcId="{D604EC67-5D21-7045-9CDD-1D0B3E60978D}" destId="{1DF38DBE-9EA6-804F-A61D-C30C24748782}" srcOrd="0" destOrd="0" presId="urn:microsoft.com/office/officeart/2005/8/layout/default"/>
    <dgm:cxn modelId="{A2DD8F8F-3168-8B49-8C51-CB3883B4FB4F}" type="presOf" srcId="{FD6E355D-E4A5-1641-A384-2EC2BE3D2E9D}" destId="{8A74C2C3-B20C-5F4A-B3D6-0D9AB06390EF}" srcOrd="0" destOrd="0" presId="urn:microsoft.com/office/officeart/2005/8/layout/default"/>
    <dgm:cxn modelId="{58B3A14B-1992-3542-828A-9E3F5130C104}" type="presOf" srcId="{34496E19-CDD0-1E46-8FFA-602422D23C25}" destId="{C55BB780-E4EF-004B-A30C-97B560EBAACE}" srcOrd="0" destOrd="0" presId="urn:microsoft.com/office/officeart/2005/8/layout/default"/>
    <dgm:cxn modelId="{B869BC44-19EC-AC46-89B6-362F1D676772}" srcId="{D604EC67-5D21-7045-9CDD-1D0B3E60978D}" destId="{34496E19-CDD0-1E46-8FFA-602422D23C25}" srcOrd="1" destOrd="0" parTransId="{8883C267-8A71-1B44-B020-9713E8B9AB1C}" sibTransId="{C4BB44A1-368B-C14F-B24A-7ADF2C4173B3}"/>
    <dgm:cxn modelId="{8FF3EBC1-7EA0-1945-897B-47CE1F3EB7FE}" srcId="{D604EC67-5D21-7045-9CDD-1D0B3E60978D}" destId="{FD6E355D-E4A5-1641-A384-2EC2BE3D2E9D}" srcOrd="2" destOrd="0" parTransId="{5EDB61DC-4863-0649-AFCD-9D334803088F}" sibTransId="{7590E3F5-6D08-3F4D-9528-44EAD4CA5917}"/>
    <dgm:cxn modelId="{81CD4C1F-9B3C-4449-AAC1-8AA0733D5D5F}" type="presOf" srcId="{B17CD9BB-C5E5-FB49-B91F-DA37CE1ED078}" destId="{6FB2BB9A-C724-9B4A-834B-75EB3823C487}" srcOrd="0" destOrd="0" presId="urn:microsoft.com/office/officeart/2005/8/layout/default"/>
    <dgm:cxn modelId="{D5E9F7D3-D687-0144-BC41-508272A6E16B}" type="presParOf" srcId="{1DF38DBE-9EA6-804F-A61D-C30C24748782}" destId="{6FB2BB9A-C724-9B4A-834B-75EB3823C487}" srcOrd="0" destOrd="0" presId="urn:microsoft.com/office/officeart/2005/8/layout/default"/>
    <dgm:cxn modelId="{BD817713-FF3F-8B4C-B694-852C99E6C627}" type="presParOf" srcId="{1DF38DBE-9EA6-804F-A61D-C30C24748782}" destId="{B659DD31-386A-614D-B5EF-BA31DE5C0C51}" srcOrd="1" destOrd="0" presId="urn:microsoft.com/office/officeart/2005/8/layout/default"/>
    <dgm:cxn modelId="{FE4FC1D5-37F8-C74A-98BD-6203F80B9055}" type="presParOf" srcId="{1DF38DBE-9EA6-804F-A61D-C30C24748782}" destId="{C55BB780-E4EF-004B-A30C-97B560EBAACE}" srcOrd="2" destOrd="0" presId="urn:microsoft.com/office/officeart/2005/8/layout/default"/>
    <dgm:cxn modelId="{F5D7C090-51B2-F747-892D-F25FE89DC9F4}" type="presParOf" srcId="{1DF38DBE-9EA6-804F-A61D-C30C24748782}" destId="{B396E4A0-497E-9C48-BFF1-46BCACDE7831}" srcOrd="3" destOrd="0" presId="urn:microsoft.com/office/officeart/2005/8/layout/default"/>
    <dgm:cxn modelId="{6A8A0C75-A0A4-304A-B010-2EA4CDC8DEA8}" type="presParOf" srcId="{1DF38DBE-9EA6-804F-A61D-C30C24748782}" destId="{8A74C2C3-B20C-5F4A-B3D6-0D9AB06390EF}" srcOrd="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04EC67-5D21-7045-9CDD-1D0B3E60978D}" type="doc">
      <dgm:prSet loTypeId="urn:microsoft.com/office/officeart/2005/8/layout/default" loCatId="" qsTypeId="urn:microsoft.com/office/officeart/2005/8/quickstyle/simple4" qsCatId="simple" csTypeId="urn:microsoft.com/office/officeart/2005/8/colors/accent1_2" csCatId="accent1" phldr="1"/>
      <dgm:spPr/>
    </dgm:pt>
    <dgm:pt modelId="{B17CD9BB-C5E5-FB49-B91F-DA37CE1ED078}">
      <dgm:prSet phldrT="[Text]" custT="1"/>
      <dgm:spPr/>
      <dgm:t>
        <a:bodyPr/>
        <a:lstStyle/>
        <a:p>
          <a:r>
            <a:rPr lang="en-US" sz="3000" dirty="0"/>
            <a:t>Public </a:t>
          </a:r>
          <a:br>
            <a:rPr lang="en-US" sz="3000" dirty="0"/>
          </a:br>
          <a:r>
            <a:rPr lang="en-US" sz="3000" dirty="0"/>
            <a:t>release</a:t>
          </a:r>
        </a:p>
      </dgm:t>
    </dgm:pt>
    <dgm:pt modelId="{3C5601DD-B819-8E43-9B38-77F0CBD55985}" type="parTrans" cxnId="{8DA7F54E-1C57-9E47-A51C-60B65D828F21}">
      <dgm:prSet/>
      <dgm:spPr/>
      <dgm:t>
        <a:bodyPr/>
        <a:lstStyle/>
        <a:p>
          <a:endParaRPr lang="en-US"/>
        </a:p>
      </dgm:t>
    </dgm:pt>
    <dgm:pt modelId="{5A4B3010-1DD0-194F-82E4-205F60F7F27E}" type="sibTrans" cxnId="{8DA7F54E-1C57-9E47-A51C-60B65D828F21}">
      <dgm:prSet/>
      <dgm:spPr/>
      <dgm:t>
        <a:bodyPr/>
        <a:lstStyle/>
        <a:p>
          <a:endParaRPr lang="en-US"/>
        </a:p>
      </dgm:t>
    </dgm:pt>
    <dgm:pt modelId="{34496E19-CDD0-1E46-8FFA-602422D23C25}">
      <dgm:prSet phldrT="[Text]" custT="1"/>
      <dgm:spPr/>
      <dgm:t>
        <a:bodyPr/>
        <a:lstStyle/>
        <a:p>
          <a:r>
            <a:rPr lang="en-US" sz="3000" dirty="0"/>
            <a:t>International applications</a:t>
          </a:r>
        </a:p>
      </dgm:t>
    </dgm:pt>
    <dgm:pt modelId="{8883C267-8A71-1B44-B020-9713E8B9AB1C}" type="parTrans" cxnId="{B869BC44-19EC-AC46-89B6-362F1D676772}">
      <dgm:prSet/>
      <dgm:spPr/>
      <dgm:t>
        <a:bodyPr/>
        <a:lstStyle/>
        <a:p>
          <a:endParaRPr lang="en-US"/>
        </a:p>
      </dgm:t>
    </dgm:pt>
    <dgm:pt modelId="{C4BB44A1-368B-C14F-B24A-7ADF2C4173B3}" type="sibTrans" cxnId="{B869BC44-19EC-AC46-89B6-362F1D676772}">
      <dgm:prSet/>
      <dgm:spPr/>
      <dgm:t>
        <a:bodyPr/>
        <a:lstStyle/>
        <a:p>
          <a:endParaRPr lang="en-US"/>
        </a:p>
      </dgm:t>
    </dgm:pt>
    <dgm:pt modelId="{FD6E355D-E4A5-1641-A384-2EC2BE3D2E9D}">
      <dgm:prSet phldrT="[Text]" custT="1"/>
      <dgm:spPr/>
      <dgm:t>
        <a:bodyPr/>
        <a:lstStyle/>
        <a:p>
          <a:r>
            <a:rPr lang="en-US" sz="3000" dirty="0"/>
            <a:t>Further development</a:t>
          </a:r>
        </a:p>
      </dgm:t>
    </dgm:pt>
    <dgm:pt modelId="{5EDB61DC-4863-0649-AFCD-9D334803088F}" type="parTrans" cxnId="{8FF3EBC1-7EA0-1945-897B-47CE1F3EB7FE}">
      <dgm:prSet/>
      <dgm:spPr/>
      <dgm:t>
        <a:bodyPr/>
        <a:lstStyle/>
        <a:p>
          <a:endParaRPr lang="en-US"/>
        </a:p>
      </dgm:t>
    </dgm:pt>
    <dgm:pt modelId="{7590E3F5-6D08-3F4D-9528-44EAD4CA5917}" type="sibTrans" cxnId="{8FF3EBC1-7EA0-1945-897B-47CE1F3EB7FE}">
      <dgm:prSet/>
      <dgm:spPr/>
      <dgm:t>
        <a:bodyPr/>
        <a:lstStyle/>
        <a:p>
          <a:endParaRPr lang="en-US"/>
        </a:p>
      </dgm:t>
    </dgm:pt>
    <dgm:pt modelId="{90EDE4A0-A015-1F4F-8FD1-88A2102C48C4}">
      <dgm:prSet phldrT="[Text]" custT="1"/>
      <dgm:spPr/>
      <dgm:t>
        <a:bodyPr/>
        <a:lstStyle/>
        <a:p>
          <a:r>
            <a:rPr lang="en-US" sz="3000" dirty="0"/>
            <a:t>Integration </a:t>
          </a:r>
          <a:br>
            <a:rPr lang="en-US" sz="3000" dirty="0"/>
          </a:br>
          <a:r>
            <a:rPr lang="en-US" sz="3000" dirty="0"/>
            <a:t>into Transitions Platform</a:t>
          </a:r>
        </a:p>
      </dgm:t>
    </dgm:pt>
    <dgm:pt modelId="{CEB37960-94E8-FD42-9C18-C878E88B68E1}" type="parTrans" cxnId="{B92821C7-9626-8B42-8C6F-A9AB4C1A3BCF}">
      <dgm:prSet/>
      <dgm:spPr/>
      <dgm:t>
        <a:bodyPr/>
        <a:lstStyle/>
        <a:p>
          <a:endParaRPr lang="en-US"/>
        </a:p>
      </dgm:t>
    </dgm:pt>
    <dgm:pt modelId="{E37558DE-1BA0-694E-9735-B9A66E927ADC}" type="sibTrans" cxnId="{B92821C7-9626-8B42-8C6F-A9AB4C1A3BCF}">
      <dgm:prSet/>
      <dgm:spPr/>
      <dgm:t>
        <a:bodyPr/>
        <a:lstStyle/>
        <a:p>
          <a:endParaRPr lang="en-US"/>
        </a:p>
      </dgm:t>
    </dgm:pt>
    <dgm:pt modelId="{1DF38DBE-9EA6-804F-A61D-C30C24748782}" type="pres">
      <dgm:prSet presAssocID="{D604EC67-5D21-7045-9CDD-1D0B3E60978D}" presName="diagram" presStyleCnt="0">
        <dgm:presLayoutVars>
          <dgm:dir/>
          <dgm:resizeHandles val="exact"/>
        </dgm:presLayoutVars>
      </dgm:prSet>
      <dgm:spPr/>
    </dgm:pt>
    <dgm:pt modelId="{6FB2BB9A-C724-9B4A-834B-75EB3823C487}" type="pres">
      <dgm:prSet presAssocID="{B17CD9BB-C5E5-FB49-B91F-DA37CE1ED078}" presName="node" presStyleLbl="node1" presStyleIdx="0" presStyleCnt="4" custScaleX="127447" custScaleY="127815">
        <dgm:presLayoutVars>
          <dgm:bulletEnabled val="1"/>
        </dgm:presLayoutVars>
      </dgm:prSet>
      <dgm:spPr/>
      <dgm:t>
        <a:bodyPr/>
        <a:lstStyle/>
        <a:p>
          <a:endParaRPr lang="en-US"/>
        </a:p>
      </dgm:t>
    </dgm:pt>
    <dgm:pt modelId="{B659DD31-386A-614D-B5EF-BA31DE5C0C51}" type="pres">
      <dgm:prSet presAssocID="{5A4B3010-1DD0-194F-82E4-205F60F7F27E}" presName="sibTrans" presStyleCnt="0"/>
      <dgm:spPr/>
    </dgm:pt>
    <dgm:pt modelId="{C55BB780-E4EF-004B-A30C-97B560EBAACE}" type="pres">
      <dgm:prSet presAssocID="{34496E19-CDD0-1E46-8FFA-602422D23C25}" presName="node" presStyleLbl="node1" presStyleIdx="1" presStyleCnt="4" custScaleX="127447" custScaleY="127815">
        <dgm:presLayoutVars>
          <dgm:bulletEnabled val="1"/>
        </dgm:presLayoutVars>
      </dgm:prSet>
      <dgm:spPr/>
      <dgm:t>
        <a:bodyPr/>
        <a:lstStyle/>
        <a:p>
          <a:endParaRPr lang="en-US"/>
        </a:p>
      </dgm:t>
    </dgm:pt>
    <dgm:pt modelId="{B396E4A0-497E-9C48-BFF1-46BCACDE7831}" type="pres">
      <dgm:prSet presAssocID="{C4BB44A1-368B-C14F-B24A-7ADF2C4173B3}" presName="sibTrans" presStyleCnt="0"/>
      <dgm:spPr/>
    </dgm:pt>
    <dgm:pt modelId="{8A74C2C3-B20C-5F4A-B3D6-0D9AB06390EF}" type="pres">
      <dgm:prSet presAssocID="{FD6E355D-E4A5-1641-A384-2EC2BE3D2E9D}" presName="node" presStyleLbl="node1" presStyleIdx="2" presStyleCnt="4" custScaleX="127447" custScaleY="127815">
        <dgm:presLayoutVars>
          <dgm:bulletEnabled val="1"/>
        </dgm:presLayoutVars>
      </dgm:prSet>
      <dgm:spPr/>
      <dgm:t>
        <a:bodyPr/>
        <a:lstStyle/>
        <a:p>
          <a:endParaRPr lang="en-US"/>
        </a:p>
      </dgm:t>
    </dgm:pt>
    <dgm:pt modelId="{0AB8ACDE-F028-A741-94ED-2DC7CB0B1606}" type="pres">
      <dgm:prSet presAssocID="{7590E3F5-6D08-3F4D-9528-44EAD4CA5917}" presName="sibTrans" presStyleCnt="0"/>
      <dgm:spPr/>
    </dgm:pt>
    <dgm:pt modelId="{0D761743-F815-0041-9923-A6699F051B25}" type="pres">
      <dgm:prSet presAssocID="{90EDE4A0-A015-1F4F-8FD1-88A2102C48C4}" presName="node" presStyleLbl="node1" presStyleIdx="3" presStyleCnt="4" custScaleX="127447" custScaleY="127815">
        <dgm:presLayoutVars>
          <dgm:bulletEnabled val="1"/>
        </dgm:presLayoutVars>
      </dgm:prSet>
      <dgm:spPr/>
      <dgm:t>
        <a:bodyPr/>
        <a:lstStyle/>
        <a:p>
          <a:endParaRPr lang="en-US"/>
        </a:p>
      </dgm:t>
    </dgm:pt>
  </dgm:ptLst>
  <dgm:cxnLst>
    <dgm:cxn modelId="{5252C0AC-F988-8843-AE88-4073A4B1415F}" type="presOf" srcId="{B17CD9BB-C5E5-FB49-B91F-DA37CE1ED078}" destId="{6FB2BB9A-C724-9B4A-834B-75EB3823C487}" srcOrd="0" destOrd="0" presId="urn:microsoft.com/office/officeart/2005/8/layout/default"/>
    <dgm:cxn modelId="{B92821C7-9626-8B42-8C6F-A9AB4C1A3BCF}" srcId="{D604EC67-5D21-7045-9CDD-1D0B3E60978D}" destId="{90EDE4A0-A015-1F4F-8FD1-88A2102C48C4}" srcOrd="3" destOrd="0" parTransId="{CEB37960-94E8-FD42-9C18-C878E88B68E1}" sibTransId="{E37558DE-1BA0-694E-9735-B9A66E927ADC}"/>
    <dgm:cxn modelId="{8FF3EBC1-7EA0-1945-897B-47CE1F3EB7FE}" srcId="{D604EC67-5D21-7045-9CDD-1D0B3E60978D}" destId="{FD6E355D-E4A5-1641-A384-2EC2BE3D2E9D}" srcOrd="2" destOrd="0" parTransId="{5EDB61DC-4863-0649-AFCD-9D334803088F}" sibTransId="{7590E3F5-6D08-3F4D-9528-44EAD4CA5917}"/>
    <dgm:cxn modelId="{D6894B2B-E271-0347-8814-12144446FCF2}" type="presOf" srcId="{90EDE4A0-A015-1F4F-8FD1-88A2102C48C4}" destId="{0D761743-F815-0041-9923-A6699F051B25}" srcOrd="0" destOrd="0" presId="urn:microsoft.com/office/officeart/2005/8/layout/default"/>
    <dgm:cxn modelId="{B869BC44-19EC-AC46-89B6-362F1D676772}" srcId="{D604EC67-5D21-7045-9CDD-1D0B3E60978D}" destId="{34496E19-CDD0-1E46-8FFA-602422D23C25}" srcOrd="1" destOrd="0" parTransId="{8883C267-8A71-1B44-B020-9713E8B9AB1C}" sibTransId="{C4BB44A1-368B-C14F-B24A-7ADF2C4173B3}"/>
    <dgm:cxn modelId="{57D9BA9B-3585-2F44-BC8B-202656C13454}" type="presOf" srcId="{FD6E355D-E4A5-1641-A384-2EC2BE3D2E9D}" destId="{8A74C2C3-B20C-5F4A-B3D6-0D9AB06390EF}" srcOrd="0" destOrd="0" presId="urn:microsoft.com/office/officeart/2005/8/layout/default"/>
    <dgm:cxn modelId="{1D922709-FB65-9348-A129-A0CCC68F712E}" type="presOf" srcId="{D604EC67-5D21-7045-9CDD-1D0B3E60978D}" destId="{1DF38DBE-9EA6-804F-A61D-C30C24748782}" srcOrd="0" destOrd="0" presId="urn:microsoft.com/office/officeart/2005/8/layout/default"/>
    <dgm:cxn modelId="{8DA7F54E-1C57-9E47-A51C-60B65D828F21}" srcId="{D604EC67-5D21-7045-9CDD-1D0B3E60978D}" destId="{B17CD9BB-C5E5-FB49-B91F-DA37CE1ED078}" srcOrd="0" destOrd="0" parTransId="{3C5601DD-B819-8E43-9B38-77F0CBD55985}" sibTransId="{5A4B3010-1DD0-194F-82E4-205F60F7F27E}"/>
    <dgm:cxn modelId="{7D15043F-6E59-0249-9FC7-CC2F584F37F8}" type="presOf" srcId="{34496E19-CDD0-1E46-8FFA-602422D23C25}" destId="{C55BB780-E4EF-004B-A30C-97B560EBAACE}" srcOrd="0" destOrd="0" presId="urn:microsoft.com/office/officeart/2005/8/layout/default"/>
    <dgm:cxn modelId="{36496C03-1A8D-9546-B8CC-0AB65B15285D}" type="presParOf" srcId="{1DF38DBE-9EA6-804F-A61D-C30C24748782}" destId="{6FB2BB9A-C724-9B4A-834B-75EB3823C487}" srcOrd="0" destOrd="0" presId="urn:microsoft.com/office/officeart/2005/8/layout/default"/>
    <dgm:cxn modelId="{217AC90D-B412-7B43-BB74-D321B820B8DF}" type="presParOf" srcId="{1DF38DBE-9EA6-804F-A61D-C30C24748782}" destId="{B659DD31-386A-614D-B5EF-BA31DE5C0C51}" srcOrd="1" destOrd="0" presId="urn:microsoft.com/office/officeart/2005/8/layout/default"/>
    <dgm:cxn modelId="{E0B57B08-68C3-6149-96A2-BD5D0D27BA9D}" type="presParOf" srcId="{1DF38DBE-9EA6-804F-A61D-C30C24748782}" destId="{C55BB780-E4EF-004B-A30C-97B560EBAACE}" srcOrd="2" destOrd="0" presId="urn:microsoft.com/office/officeart/2005/8/layout/default"/>
    <dgm:cxn modelId="{9E1CCDFF-B00E-8840-A86A-DBC7A1E54E42}" type="presParOf" srcId="{1DF38DBE-9EA6-804F-A61D-C30C24748782}" destId="{B396E4A0-497E-9C48-BFF1-46BCACDE7831}" srcOrd="3" destOrd="0" presId="urn:microsoft.com/office/officeart/2005/8/layout/default"/>
    <dgm:cxn modelId="{C28BC88D-4930-9F48-92E2-FDA4690D2BB7}" type="presParOf" srcId="{1DF38DBE-9EA6-804F-A61D-C30C24748782}" destId="{8A74C2C3-B20C-5F4A-B3D6-0D9AB06390EF}" srcOrd="4" destOrd="0" presId="urn:microsoft.com/office/officeart/2005/8/layout/default"/>
    <dgm:cxn modelId="{87D87DC2-CE9E-7F4B-8D84-8545288017B4}" type="presParOf" srcId="{1DF38DBE-9EA6-804F-A61D-C30C24748782}" destId="{0AB8ACDE-F028-A741-94ED-2DC7CB0B1606}" srcOrd="5" destOrd="0" presId="urn:microsoft.com/office/officeart/2005/8/layout/default"/>
    <dgm:cxn modelId="{027B8A58-D207-7D49-9CDE-C648C27DE547}" type="presParOf" srcId="{1DF38DBE-9EA6-804F-A61D-C30C24748782}" destId="{0D761743-F815-0041-9923-A6699F051B25}" srcOrd="6"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4286E-EB54-6C4C-A8B3-EF145A68CE9D}">
      <dsp:nvSpPr>
        <dsp:cNvPr id="0" name=""/>
        <dsp:cNvSpPr/>
      </dsp:nvSpPr>
      <dsp:spPr>
        <a:xfrm>
          <a:off x="2226" y="578395"/>
          <a:ext cx="3646549" cy="1458619"/>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74676" rIns="37338" bIns="74676" numCol="1" spcCol="1270" anchor="ctr" anchorCtr="0">
          <a:noAutofit/>
        </a:bodyPr>
        <a:lstStyle/>
        <a:p>
          <a:pPr lvl="0" algn="ctr" defTabSz="1244600">
            <a:lnSpc>
              <a:spcPct val="90000"/>
            </a:lnSpc>
            <a:spcBef>
              <a:spcPct val="0"/>
            </a:spcBef>
            <a:spcAft>
              <a:spcPct val="35000"/>
            </a:spcAft>
          </a:pPr>
          <a:r>
            <a:rPr lang="en-US" sz="2800" kern="1200" dirty="0"/>
            <a:t>Literature </a:t>
          </a:r>
          <a:br>
            <a:rPr lang="en-US" sz="2800" kern="1200" dirty="0"/>
          </a:br>
          <a:r>
            <a:rPr lang="en-US" sz="2800" kern="1200" dirty="0"/>
            <a:t>review</a:t>
          </a:r>
        </a:p>
      </dsp:txBody>
      <dsp:txXfrm>
        <a:off x="2226" y="578395"/>
        <a:ext cx="3281894" cy="1458619"/>
      </dsp:txXfrm>
    </dsp:sp>
    <dsp:sp modelId="{82F67CEF-C406-2342-A0F0-163EEF527AAE}">
      <dsp:nvSpPr>
        <dsp:cNvPr id="0" name=""/>
        <dsp:cNvSpPr/>
      </dsp:nvSpPr>
      <dsp:spPr>
        <a:xfrm>
          <a:off x="2919465" y="578395"/>
          <a:ext cx="3646549" cy="145861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en-US" sz="2800" kern="1200" dirty="0"/>
            <a:t>Framework development</a:t>
          </a:r>
        </a:p>
      </dsp:txBody>
      <dsp:txXfrm>
        <a:off x="3648775" y="578395"/>
        <a:ext cx="2187930" cy="1458619"/>
      </dsp:txXfrm>
    </dsp:sp>
    <dsp:sp modelId="{3631C351-5661-0344-9F84-23B0D1677FC5}">
      <dsp:nvSpPr>
        <dsp:cNvPr id="0" name=""/>
        <dsp:cNvSpPr/>
      </dsp:nvSpPr>
      <dsp:spPr>
        <a:xfrm>
          <a:off x="5836705" y="578395"/>
          <a:ext cx="3646549" cy="145861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en-US" sz="2800" kern="1200" dirty="0"/>
            <a:t>Prototype testing</a:t>
          </a:r>
        </a:p>
      </dsp:txBody>
      <dsp:txXfrm>
        <a:off x="6566015" y="578395"/>
        <a:ext cx="2187930" cy="1458619"/>
      </dsp:txXfrm>
    </dsp:sp>
    <dsp:sp modelId="{BD724DC6-043F-A24E-A8E4-109308E64920}">
      <dsp:nvSpPr>
        <dsp:cNvPr id="0" name=""/>
        <dsp:cNvSpPr/>
      </dsp:nvSpPr>
      <dsp:spPr>
        <a:xfrm>
          <a:off x="8753945" y="578395"/>
          <a:ext cx="3646549" cy="145861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en-US" sz="2800" kern="1200" dirty="0"/>
            <a:t>Framework refinement</a:t>
          </a:r>
        </a:p>
      </dsp:txBody>
      <dsp:txXfrm>
        <a:off x="9483255" y="578395"/>
        <a:ext cx="2187930" cy="1458619"/>
      </dsp:txXfrm>
    </dsp:sp>
    <dsp:sp modelId="{DCFF92C9-B2D1-7E47-9FA0-6488A690B8E6}">
      <dsp:nvSpPr>
        <dsp:cNvPr id="0" name=""/>
        <dsp:cNvSpPr/>
      </dsp:nvSpPr>
      <dsp:spPr>
        <a:xfrm>
          <a:off x="11671184" y="578395"/>
          <a:ext cx="3646549" cy="145861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en-US" sz="2800" kern="1200" dirty="0"/>
            <a:t>Pilot </a:t>
          </a:r>
          <a:br>
            <a:rPr lang="en-US" sz="2800" kern="1200" dirty="0"/>
          </a:br>
          <a:r>
            <a:rPr lang="en-US" sz="2800" kern="1200" dirty="0"/>
            <a:t>testing</a:t>
          </a:r>
        </a:p>
      </dsp:txBody>
      <dsp:txXfrm>
        <a:off x="12400494" y="578395"/>
        <a:ext cx="2187930" cy="1458619"/>
      </dsp:txXfrm>
    </dsp:sp>
    <dsp:sp modelId="{EFE18EAB-EC97-6F40-AE58-C7DF2C1917A6}">
      <dsp:nvSpPr>
        <dsp:cNvPr id="0" name=""/>
        <dsp:cNvSpPr/>
      </dsp:nvSpPr>
      <dsp:spPr>
        <a:xfrm>
          <a:off x="14588424" y="578395"/>
          <a:ext cx="3646549" cy="145861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en-US" sz="2800" i="1" kern="1200" dirty="0" smtClean="0"/>
            <a:t>beta</a:t>
          </a:r>
          <a:r>
            <a:rPr lang="en-US" sz="2800" kern="1200" dirty="0" smtClean="0"/>
            <a:t> </a:t>
          </a:r>
          <a:r>
            <a:rPr lang="en-US" sz="2800" kern="1200" dirty="0"/>
            <a:t>version released</a:t>
          </a:r>
        </a:p>
      </dsp:txBody>
      <dsp:txXfrm>
        <a:off x="15317734" y="578395"/>
        <a:ext cx="2187930" cy="14586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2BB9A-C724-9B4A-834B-75EB3823C487}">
      <dsp:nvSpPr>
        <dsp:cNvPr id="0" name=""/>
        <dsp:cNvSpPr/>
      </dsp:nvSpPr>
      <dsp:spPr>
        <a:xfrm>
          <a:off x="0" y="5982"/>
          <a:ext cx="3607593" cy="21645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International </a:t>
          </a:r>
          <a:br>
            <a:rPr lang="en-US" sz="3000" kern="1200" dirty="0"/>
          </a:br>
          <a:r>
            <a:rPr lang="en-US" sz="3000" kern="1200" dirty="0"/>
            <a:t>testing</a:t>
          </a:r>
        </a:p>
      </dsp:txBody>
      <dsp:txXfrm>
        <a:off x="0" y="5982"/>
        <a:ext cx="3607593" cy="2164556"/>
      </dsp:txXfrm>
    </dsp:sp>
    <dsp:sp modelId="{C55BB780-E4EF-004B-A30C-97B560EBAACE}">
      <dsp:nvSpPr>
        <dsp:cNvPr id="0" name=""/>
        <dsp:cNvSpPr/>
      </dsp:nvSpPr>
      <dsp:spPr>
        <a:xfrm>
          <a:off x="3968353" y="5982"/>
          <a:ext cx="3607593" cy="21645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CRCWSC IRP1 WSC Visions and Transition Strategies</a:t>
          </a:r>
        </a:p>
      </dsp:txBody>
      <dsp:txXfrm>
        <a:off x="3968353" y="5982"/>
        <a:ext cx="3607593" cy="2164556"/>
      </dsp:txXfrm>
    </dsp:sp>
    <dsp:sp modelId="{8A74C2C3-B20C-5F4A-B3D6-0D9AB06390EF}">
      <dsp:nvSpPr>
        <dsp:cNvPr id="0" name=""/>
        <dsp:cNvSpPr/>
      </dsp:nvSpPr>
      <dsp:spPr>
        <a:xfrm>
          <a:off x="7936706" y="5982"/>
          <a:ext cx="3607593" cy="21645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Industry </a:t>
          </a:r>
          <a:br>
            <a:rPr lang="en-US" sz="3000" kern="1200" dirty="0"/>
          </a:br>
          <a:r>
            <a:rPr lang="en-US" sz="3000" kern="1200" dirty="0"/>
            <a:t>validation</a:t>
          </a:r>
        </a:p>
      </dsp:txBody>
      <dsp:txXfrm>
        <a:off x="7936706" y="5982"/>
        <a:ext cx="3607593" cy="21645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2BB9A-C724-9B4A-834B-75EB3823C487}">
      <dsp:nvSpPr>
        <dsp:cNvPr id="0" name=""/>
        <dsp:cNvSpPr/>
      </dsp:nvSpPr>
      <dsp:spPr>
        <a:xfrm>
          <a:off x="712903" y="366"/>
          <a:ext cx="3486500" cy="2097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Public </a:t>
          </a:r>
          <a:br>
            <a:rPr lang="en-US" sz="3000" kern="1200" dirty="0"/>
          </a:br>
          <a:r>
            <a:rPr lang="en-US" sz="3000" kern="1200" dirty="0"/>
            <a:t>release</a:t>
          </a:r>
        </a:p>
      </dsp:txBody>
      <dsp:txXfrm>
        <a:off x="712903" y="366"/>
        <a:ext cx="3486500" cy="2097940"/>
      </dsp:txXfrm>
    </dsp:sp>
    <dsp:sp modelId="{C55BB780-E4EF-004B-A30C-97B560EBAACE}">
      <dsp:nvSpPr>
        <dsp:cNvPr id="0" name=""/>
        <dsp:cNvSpPr/>
      </dsp:nvSpPr>
      <dsp:spPr>
        <a:xfrm>
          <a:off x="4472967" y="366"/>
          <a:ext cx="3486500" cy="2097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International applications</a:t>
          </a:r>
        </a:p>
      </dsp:txBody>
      <dsp:txXfrm>
        <a:off x="4472967" y="366"/>
        <a:ext cx="3486500" cy="2097940"/>
      </dsp:txXfrm>
    </dsp:sp>
    <dsp:sp modelId="{8A74C2C3-B20C-5F4A-B3D6-0D9AB06390EF}">
      <dsp:nvSpPr>
        <dsp:cNvPr id="0" name=""/>
        <dsp:cNvSpPr/>
      </dsp:nvSpPr>
      <dsp:spPr>
        <a:xfrm>
          <a:off x="8233032" y="366"/>
          <a:ext cx="3486500" cy="2097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Further development</a:t>
          </a:r>
        </a:p>
      </dsp:txBody>
      <dsp:txXfrm>
        <a:off x="8233032" y="366"/>
        <a:ext cx="3486500" cy="2097940"/>
      </dsp:txXfrm>
    </dsp:sp>
    <dsp:sp modelId="{0D761743-F815-0041-9923-A6699F051B25}">
      <dsp:nvSpPr>
        <dsp:cNvPr id="0" name=""/>
        <dsp:cNvSpPr/>
      </dsp:nvSpPr>
      <dsp:spPr>
        <a:xfrm>
          <a:off x="11993097" y="366"/>
          <a:ext cx="3486500" cy="2097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Integration </a:t>
          </a:r>
          <a:br>
            <a:rPr lang="en-US" sz="3000" kern="1200" dirty="0"/>
          </a:br>
          <a:r>
            <a:rPr lang="en-US" sz="3000" kern="1200" dirty="0"/>
            <a:t>into Transitions Platform</a:t>
          </a:r>
        </a:p>
      </dsp:txBody>
      <dsp:txXfrm>
        <a:off x="11993097" y="366"/>
        <a:ext cx="3486500" cy="209794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17D310-0C4F-4B4C-B025-B4A6F8DB9521}" type="datetimeFigureOut">
              <a:rPr lang="en-US" smtClean="0"/>
              <a:t>8/16/2019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1BD57-0140-5543-8501-12A1D34515F5}" type="slidenum">
              <a:rPr lang="en-US" smtClean="0"/>
              <a:t>‹#›</a:t>
            </a:fld>
            <a:endParaRPr lang="en-US"/>
          </a:p>
        </p:txBody>
      </p:sp>
    </p:spTree>
    <p:extLst>
      <p:ext uri="{BB962C8B-B14F-4D97-AF65-F5344CB8AC3E}">
        <p14:creationId xmlns:p14="http://schemas.microsoft.com/office/powerpoint/2010/main" val="40610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8/16/2019</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13848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400" kern="1200" dirty="0" smtClean="0">
                <a:solidFill>
                  <a:schemeClr val="tx1"/>
                </a:solidFill>
                <a:effectLst/>
                <a:latin typeface="Calibri Light"/>
                <a:ea typeface="+mn-ea"/>
                <a:cs typeface="+mn-cs"/>
              </a:rPr>
              <a:t>Measures </a:t>
            </a:r>
            <a:r>
              <a:rPr lang="en-AU" sz="2400" kern="1200" dirty="0">
                <a:solidFill>
                  <a:schemeClr val="tx1"/>
                </a:solidFill>
                <a:effectLst/>
                <a:latin typeface="Calibri Light"/>
                <a:ea typeface="+mn-ea"/>
                <a:cs typeface="+mn-cs"/>
              </a:rPr>
              <a:t>of sustainability, </a:t>
            </a:r>
            <a:r>
              <a:rPr lang="en-AU" sz="2400" kern="1200" dirty="0" smtClean="0">
                <a:solidFill>
                  <a:schemeClr val="tx1"/>
                </a:solidFill>
                <a:effectLst/>
                <a:latin typeface="Calibri Light"/>
                <a:ea typeface="+mn-ea"/>
                <a:cs typeface="+mn-cs"/>
              </a:rPr>
              <a:t>liveability</a:t>
            </a:r>
            <a:r>
              <a:rPr lang="en-AU" sz="2400" kern="1200" dirty="0">
                <a:solidFill>
                  <a:schemeClr val="tx1"/>
                </a:solidFill>
                <a:effectLst/>
                <a:latin typeface="Calibri Light"/>
                <a:ea typeface="+mn-ea"/>
                <a:cs typeface="+mn-cs"/>
              </a:rPr>
              <a:t>, resilience and productivity, help a city represent the degree to which water system services are directly contributing to these outcomes.  The extent of practices such as managing cities as catchments, delivering ecosystem services and encouraging water sensitive citizens are also represented in the results.</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1792511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AU" sz="2400" dirty="0"/>
              <a:t>Talk</a:t>
            </a:r>
            <a:r>
              <a:rPr lang="en-AU" sz="2400" baseline="0" dirty="0"/>
              <a:t> to this slide for this point – no additional slides</a:t>
            </a:r>
            <a:endParaRPr lang="en-AU" sz="2400" dirty="0"/>
          </a:p>
          <a:p>
            <a:endParaRPr lang="en-AU"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2615929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400" kern="1200" dirty="0">
                <a:solidFill>
                  <a:schemeClr val="tx1"/>
                </a:solidFill>
                <a:effectLst/>
                <a:latin typeface="Calibri Light"/>
                <a:ea typeface="+mn-ea"/>
                <a:cs typeface="+mn-cs"/>
              </a:rPr>
              <a:t>The WSC Index is one of a number of CRCWSC tools to help cities transition to a more water sensitive future. </a:t>
            </a:r>
          </a:p>
          <a:p>
            <a:r>
              <a:rPr lang="en-AU" sz="2400" kern="1200" dirty="0">
                <a:solidFill>
                  <a:schemeClr val="tx1"/>
                </a:solidFill>
                <a:effectLst/>
                <a:latin typeface="Calibri Light"/>
                <a:ea typeface="+mn-ea"/>
                <a:cs typeface="+mn-cs"/>
              </a:rPr>
              <a:t>It draws on cross-organisational knowledge sharing and collaboration that will strengthen industry relationships with progress toward a shared vision. Breaking down organisational and institutional silos and opening up communication channels are some of benefits that come with using the WSC Index Tool.</a:t>
            </a:r>
          </a:p>
          <a:p>
            <a:endParaRPr lang="en-AU" sz="2400" kern="1200" dirty="0">
              <a:solidFill>
                <a:schemeClr val="tx1"/>
              </a:solidFill>
              <a:effectLst/>
              <a:latin typeface="Calibri Light"/>
              <a:ea typeface="+mn-ea"/>
              <a:cs typeface="+mn-cs"/>
            </a:endParaRPr>
          </a:p>
          <a:p>
            <a:r>
              <a:rPr lang="en-AU" sz="2400" kern="1200" dirty="0">
                <a:solidFill>
                  <a:schemeClr val="tx1"/>
                </a:solidFill>
                <a:effectLst/>
                <a:latin typeface="Calibri Light"/>
                <a:ea typeface="+mn-ea"/>
                <a:cs typeface="+mn-cs"/>
              </a:rPr>
              <a:t>Many cities are now using the web-based Index tool to identify gaps and set targets to accelerate their transition progress. Targets can be set for overall water sensitivity using the city continuum or for individual goal and indicator scores.  The impact of actions can be modelled by manipulating indicator scores and re-running the Index tool to show results.  This planning functionality in the tool is being further developed in a major project with a number of case study cities currently underway.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2466279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400" kern="1200" dirty="0">
                <a:solidFill>
                  <a:schemeClr val="tx1"/>
                </a:solidFill>
                <a:effectLst/>
                <a:latin typeface="Calibri Light"/>
                <a:ea typeface="+mn-ea"/>
                <a:cs typeface="+mn-cs"/>
              </a:rPr>
              <a:t>The Index has been developed from of a significant history of investment in multidisciplinary research and two years of testing and validation with industry partners to ensure a useful product that is functional, reliable and scientifically robust.</a:t>
            </a:r>
          </a:p>
          <a:p>
            <a:endParaRPr lang="en-AU" sz="2400" kern="1200" dirty="0">
              <a:solidFill>
                <a:schemeClr val="tx1"/>
              </a:solidFill>
              <a:effectLst/>
              <a:latin typeface="Calibri Light"/>
              <a:ea typeface="+mn-ea"/>
              <a:cs typeface="+mn-cs"/>
            </a:endParaRPr>
          </a:p>
          <a:p>
            <a:r>
              <a:rPr lang="en-AU" sz="2400" kern="1200" dirty="0">
                <a:solidFill>
                  <a:schemeClr val="tx1"/>
                </a:solidFill>
                <a:effectLst/>
                <a:latin typeface="Calibri Light"/>
                <a:ea typeface="+mn-ea"/>
                <a:cs typeface="+mn-cs"/>
              </a:rPr>
              <a:t>The </a:t>
            </a:r>
            <a:r>
              <a:rPr lang="en-AU" sz="2400" i="1" kern="1200" dirty="0" smtClean="0">
                <a:solidFill>
                  <a:schemeClr val="tx1"/>
                </a:solidFill>
                <a:effectLst/>
                <a:latin typeface="Calibri Light"/>
                <a:ea typeface="+mn-ea"/>
                <a:cs typeface="+mn-cs"/>
              </a:rPr>
              <a:t>beta </a:t>
            </a:r>
            <a:r>
              <a:rPr lang="en-AU" sz="2400" kern="1200" dirty="0" smtClean="0">
                <a:solidFill>
                  <a:schemeClr val="tx1"/>
                </a:solidFill>
                <a:effectLst/>
                <a:latin typeface="Calibri Light"/>
                <a:ea typeface="+mn-ea"/>
                <a:cs typeface="+mn-cs"/>
              </a:rPr>
              <a:t>Version </a:t>
            </a:r>
            <a:r>
              <a:rPr lang="en-AU" sz="2400" kern="1200" dirty="0">
                <a:solidFill>
                  <a:schemeClr val="tx1"/>
                </a:solidFill>
                <a:effectLst/>
                <a:latin typeface="Calibri Light"/>
                <a:ea typeface="+mn-ea"/>
                <a:cs typeface="+mn-cs"/>
              </a:rPr>
              <a:t>of the Index was released in September 2016.  Further industry validation of the Index occurred during 2017, with over 20 cities and councils around Australia and internationally being benchmarked.. Version 1.1 of the WSC Index was finalised in early 2018</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2943580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34 indicators covering biophysical and socio-institutional factors.</a:t>
            </a:r>
            <a:endParaRPr lang="en-AU"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1756152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Dashboard of results.  Briefly describe.</a:t>
            </a:r>
            <a:endParaRPr lang="en-AU"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3367305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20</a:t>
            </a:fld>
            <a:endParaRPr lang="en-US" dirty="0"/>
          </a:p>
        </p:txBody>
      </p:sp>
    </p:spTree>
    <p:extLst>
      <p:ext uri="{BB962C8B-B14F-4D97-AF65-F5344CB8AC3E}">
        <p14:creationId xmlns:p14="http://schemas.microsoft.com/office/powerpoint/2010/main" val="2066259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3095060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34 indicators covering biophysical and socio-institutional factors.</a:t>
            </a:r>
            <a:endParaRPr lang="en-AU"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3625905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This</a:t>
            </a:r>
            <a:r>
              <a:rPr lang="en-US" baseline="0" dirty="0"/>
              <a:t> </a:t>
            </a:r>
            <a:r>
              <a:rPr lang="en-US" dirty="0"/>
              <a:t>is where providers complete the dummy questions when first using the polling tool (e.g. what is your </a:t>
            </a:r>
            <a:r>
              <a:rPr lang="en-US" dirty="0" err="1"/>
              <a:t>favourite</a:t>
            </a:r>
            <a:r>
              <a:rPr lang="en-US" dirty="0"/>
              <a:t> </a:t>
            </a:r>
            <a:r>
              <a:rPr lang="en-US" dirty="0" err="1"/>
              <a:t>colour</a:t>
            </a:r>
            <a:r>
              <a:rPr lang="en-US" dirty="0"/>
              <a:t>?) with the participants so that they can get a feel for the polling system and to test the system.</a:t>
            </a:r>
            <a:endParaRPr lang="en-GB" dirty="0"/>
          </a:p>
          <a:p>
            <a:endParaRPr lang="en-AU" dirty="0"/>
          </a:p>
          <a:p>
            <a:endParaRPr lang="en-US" dirty="0"/>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23</a:t>
            </a:fld>
            <a:endParaRPr lang="en-US" dirty="0"/>
          </a:p>
        </p:txBody>
      </p:sp>
    </p:spTree>
    <p:extLst>
      <p:ext uri="{BB962C8B-B14F-4D97-AF65-F5344CB8AC3E}">
        <p14:creationId xmlns:p14="http://schemas.microsoft.com/office/powerpoint/2010/main" val="1917981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400" kern="1200" dirty="0">
                <a:solidFill>
                  <a:schemeClr val="tx1"/>
                </a:solidFill>
                <a:effectLst/>
                <a:latin typeface="Calibri Light"/>
                <a:ea typeface="+mn-ea"/>
                <a:cs typeface="+mn-cs"/>
              </a:rPr>
              <a:t>Cities around the world are realising the fundamental importance of managing water resources and water systems services to enhance the liveability, productivity and resilience of cities. These benefits are captured in the concept of the water sensitive city, a term that originated in Australia and has diffused around the world and now defines the highest level of performance and achievement in urban water management.</a:t>
            </a:r>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1050607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400" kern="1200" dirty="0">
                <a:solidFill>
                  <a:schemeClr val="tx1"/>
                </a:solidFill>
                <a:effectLst/>
                <a:latin typeface="Calibri Light"/>
                <a:ea typeface="+mn-ea"/>
                <a:cs typeface="+mn-cs"/>
              </a:rPr>
              <a:t>Discuss a little about people’s backgrounds, knowledge and how this may influence the result.</a:t>
            </a:r>
          </a:p>
          <a:p>
            <a:r>
              <a:rPr lang="en-AU" sz="2400" kern="1200" dirty="0">
                <a:solidFill>
                  <a:schemeClr val="tx1"/>
                </a:solidFill>
                <a:effectLst/>
                <a:latin typeface="Calibri Light"/>
                <a:ea typeface="+mn-ea"/>
                <a:cs typeface="+mn-cs"/>
              </a:rPr>
              <a:t>Discuss the scoring area i.e. the boundary - the area to consider when scoring, and the area is not that is not included</a:t>
            </a:r>
          </a:p>
          <a:p>
            <a:endParaRPr lang="en-AU"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28</a:t>
            </a:fld>
            <a:endParaRPr lang="en-US" dirty="0"/>
          </a:p>
        </p:txBody>
      </p:sp>
    </p:spTree>
    <p:extLst>
      <p:ext uri="{BB962C8B-B14F-4D97-AF65-F5344CB8AC3E}">
        <p14:creationId xmlns:p14="http://schemas.microsoft.com/office/powerpoint/2010/main" val="3382328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May like to talk through the indicator scores, anything extraordinary, a little comparison between other cities...Use the 'City comparison' documents to compare, and for open discussion.</a:t>
            </a:r>
            <a:endParaRPr lang="en-AU" dirty="0"/>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38</a:t>
            </a:fld>
            <a:endParaRPr lang="en-US" dirty="0"/>
          </a:p>
        </p:txBody>
      </p:sp>
    </p:spTree>
    <p:extLst>
      <p:ext uri="{BB962C8B-B14F-4D97-AF65-F5344CB8AC3E}">
        <p14:creationId xmlns:p14="http://schemas.microsoft.com/office/powerpoint/2010/main" val="100704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ask participants to complete the Index workshop survey. Time has</a:t>
            </a:r>
            <a:r>
              <a:rPr lang="en-US" baseline="0" dirty="0" smtClean="0"/>
              <a:t> been allocated for participants to complete the survey just </a:t>
            </a:r>
            <a:r>
              <a:rPr lang="en-US" baseline="0" smtClean="0"/>
              <a:t>before the workshop concludes.</a:t>
            </a:r>
            <a:endParaRPr lang="en-AU"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39</a:t>
            </a:fld>
            <a:endParaRPr lang="en-US" dirty="0"/>
          </a:p>
        </p:txBody>
      </p:sp>
    </p:spTree>
    <p:extLst>
      <p:ext uri="{BB962C8B-B14F-4D97-AF65-F5344CB8AC3E}">
        <p14:creationId xmlns:p14="http://schemas.microsoft.com/office/powerpoint/2010/main" val="493230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400" kern="1200" dirty="0">
                <a:solidFill>
                  <a:schemeClr val="tx1"/>
                </a:solidFill>
                <a:effectLst/>
                <a:latin typeface="Calibri Light"/>
                <a:ea typeface="+mn-ea"/>
                <a:cs typeface="+mn-cs"/>
              </a:rPr>
              <a:t>The Cooperative Research Centre for Water Sensitive Cities (CRCWSC) has developed a Water Sensitive Cities (WSC) Index that offers users the ability to benchmark cities (at the metropolitan or municipal scale), based on performance against a range of urban water indicators that characterise the water sensitive city.</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3309071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400" kern="1200" dirty="0">
                <a:solidFill>
                  <a:schemeClr val="tx1"/>
                </a:solidFill>
                <a:effectLst/>
                <a:latin typeface="Calibri Light"/>
                <a:ea typeface="+mn-ea"/>
                <a:cs typeface="+mn-cs"/>
              </a:rPr>
              <a:t>What is the WSC Index?</a:t>
            </a:r>
          </a:p>
          <a:p>
            <a:endParaRPr lang="en-AU" sz="2400" kern="1200" dirty="0">
              <a:solidFill>
                <a:schemeClr val="tx1"/>
              </a:solidFill>
              <a:effectLst/>
              <a:latin typeface="Calibri Light"/>
              <a:ea typeface="+mn-ea"/>
              <a:cs typeface="+mn-cs"/>
            </a:endParaRPr>
          </a:p>
          <a:p>
            <a:r>
              <a:rPr lang="en-AU" sz="2400" kern="1200" dirty="0">
                <a:solidFill>
                  <a:schemeClr val="tx1"/>
                </a:solidFill>
                <a:effectLst/>
                <a:latin typeface="Calibri Light"/>
                <a:ea typeface="+mn-ea"/>
                <a:cs typeface="+mn-cs"/>
              </a:rPr>
              <a:t>A tool to enable decision makers to lead change. It includes seven goals covering governance, community capital, equity, productivity and efficiency. Infrastructure, ecology and urban design.</a:t>
            </a:r>
          </a:p>
          <a:p>
            <a:endParaRPr lang="en-AU" sz="2400" kern="1200" dirty="0">
              <a:solidFill>
                <a:schemeClr val="tx1"/>
              </a:solidFill>
              <a:effectLst/>
              <a:latin typeface="Calibri Light"/>
              <a:ea typeface="+mn-ea"/>
              <a:cs typeface="+mn-cs"/>
            </a:endParaRPr>
          </a:p>
          <a:p>
            <a:r>
              <a:rPr lang="en-AU" sz="2400" kern="1200" dirty="0">
                <a:solidFill>
                  <a:schemeClr val="tx1"/>
                </a:solidFill>
                <a:effectLst/>
                <a:latin typeface="Calibri Light"/>
                <a:ea typeface="+mn-ea"/>
                <a:cs typeface="+mn-cs"/>
              </a:rPr>
              <a:t>The Index has been developed from of a significant history of investment in multidisciplinary research and two years of testing and validation with industry partners to ensure a useful product that is functional, reliable and scientifically robust.</a:t>
            </a:r>
          </a:p>
          <a:p>
            <a:r>
              <a:rPr lang="en-AU" sz="2400" kern="1200" dirty="0">
                <a:solidFill>
                  <a:schemeClr val="tx1"/>
                </a:solidFill>
                <a:effectLst/>
                <a:latin typeface="Calibri Light"/>
                <a:ea typeface="+mn-ea"/>
                <a:cs typeface="+mn-cs"/>
              </a:rPr>
              <a:t>The </a:t>
            </a:r>
            <a:r>
              <a:rPr lang="en-AU" sz="2400" i="1" kern="1200" dirty="0" smtClean="0">
                <a:solidFill>
                  <a:schemeClr val="tx1"/>
                </a:solidFill>
                <a:effectLst/>
                <a:latin typeface="Calibri Light"/>
                <a:ea typeface="+mn-ea"/>
                <a:cs typeface="+mn-cs"/>
              </a:rPr>
              <a:t>beta </a:t>
            </a:r>
            <a:r>
              <a:rPr lang="en-AU" sz="2400" kern="1200" dirty="0" smtClean="0">
                <a:solidFill>
                  <a:schemeClr val="tx1"/>
                </a:solidFill>
                <a:effectLst/>
                <a:latin typeface="Calibri Light"/>
                <a:ea typeface="+mn-ea"/>
                <a:cs typeface="+mn-cs"/>
              </a:rPr>
              <a:t>Version </a:t>
            </a:r>
            <a:r>
              <a:rPr lang="en-AU" sz="2400" kern="1200" dirty="0">
                <a:solidFill>
                  <a:schemeClr val="tx1"/>
                </a:solidFill>
                <a:effectLst/>
                <a:latin typeface="Calibri Light"/>
                <a:ea typeface="+mn-ea"/>
                <a:cs typeface="+mn-cs"/>
              </a:rPr>
              <a:t>of the Index was released in September 2016.  Further industry validation of the Index occurred during 2017, with over 20 cities and councils around Australia and internationally being benchmarked.. Version 1.1 of the WSC Index was finalised in early 2018.</a:t>
            </a:r>
          </a:p>
        </p:txBody>
      </p:sp>
      <p:sp>
        <p:nvSpPr>
          <p:cNvPr id="4" name="Slide Number Placeholder 3"/>
          <p:cNvSpPr>
            <a:spLocks noGrp="1"/>
          </p:cNvSpPr>
          <p:nvPr>
            <p:ph type="sldNum" sz="quarter" idx="10"/>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480768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400" kern="1200" dirty="0">
                <a:solidFill>
                  <a:schemeClr val="tx1"/>
                </a:solidFill>
                <a:effectLst/>
                <a:latin typeface="Calibri Light"/>
                <a:ea typeface="+mn-ea"/>
                <a:cs typeface="+mn-cs"/>
              </a:rPr>
              <a:t>Indicator scores are translated into several measures of city status to assist cities to understand their progress towards greater water sensitivity. The water sensitive city continuum represents a city’s progress through a number of historical phases of infrastructure and institutional development. (insert continuum).</a:t>
            </a:r>
          </a:p>
          <a:p>
            <a:r>
              <a:rPr lang="en-AU" sz="2400" kern="1200" dirty="0">
                <a:solidFill>
                  <a:schemeClr val="tx1"/>
                </a:solidFill>
                <a:effectLst/>
                <a:latin typeface="Calibri Light"/>
                <a:ea typeface="+mn-ea"/>
                <a:cs typeface="+mn-cs"/>
              </a:rPr>
              <a:t> </a:t>
            </a:r>
          </a:p>
          <a:p>
            <a:r>
              <a:rPr lang="en-AU" sz="2400" kern="1200" dirty="0">
                <a:solidFill>
                  <a:schemeClr val="tx1"/>
                </a:solidFill>
                <a:effectLst/>
                <a:latin typeface="Calibri Light"/>
                <a:ea typeface="+mn-ea"/>
                <a:cs typeface="+mn-cs"/>
              </a:rPr>
              <a:t>The ‘City State Continuum’ describes a number of ‘city states’ that represent the ways a city may evolve its water system services as it grows and develops over time. It is derived from urban water research at Monash University that looked at the historical provision of water services in </a:t>
            </a:r>
            <a:r>
              <a:rPr lang="en-AU" sz="2400" kern="1200" dirty="0" smtClean="0">
                <a:solidFill>
                  <a:schemeClr val="tx1"/>
                </a:solidFill>
                <a:effectLst/>
                <a:latin typeface="Calibri Light"/>
                <a:ea typeface="+mn-ea"/>
                <a:cs typeface="+mn-cs"/>
              </a:rPr>
              <a:t>developed </a:t>
            </a:r>
            <a:r>
              <a:rPr lang="en-AU" sz="2400" kern="1200" dirty="0">
                <a:solidFill>
                  <a:schemeClr val="tx1"/>
                </a:solidFill>
                <a:effectLst/>
                <a:latin typeface="Calibri Light"/>
                <a:ea typeface="+mn-ea"/>
                <a:cs typeface="+mn-cs"/>
              </a:rPr>
              <a:t>cities over time.  Melbourne was the initial focus of that research.</a:t>
            </a:r>
          </a:p>
          <a:p>
            <a:r>
              <a:rPr lang="en-AU" sz="2400" kern="1200" dirty="0">
                <a:solidFill>
                  <a:schemeClr val="tx1"/>
                </a:solidFill>
                <a:effectLst/>
                <a:latin typeface="Calibri Light"/>
                <a:ea typeface="+mn-ea"/>
                <a:cs typeface="+mn-cs"/>
              </a:rPr>
              <a:t> </a:t>
            </a:r>
          </a:p>
          <a:p>
            <a:r>
              <a:rPr lang="en-AU" sz="2400" kern="1200" dirty="0">
                <a:solidFill>
                  <a:schemeClr val="tx1"/>
                </a:solidFill>
                <a:effectLst/>
                <a:latin typeface="Calibri Light"/>
                <a:ea typeface="+mn-ea"/>
                <a:cs typeface="+mn-cs"/>
              </a:rPr>
              <a:t>Early in a city’s life, securing a safe and reliable water supply will be a priority. As the population grows, sanitation services need to provide a means of collecting and treating or disposing of waste to prevent the spread of disease.  Drainage and flooding may become a constraint to growth and require increased investment in drainage infrastructure. Water supply, sewerage and drainage represent the three core water system services that tend to dominate water service provision in cities around the world.</a:t>
            </a:r>
          </a:p>
          <a:p>
            <a:r>
              <a:rPr lang="en-AU" sz="2400" kern="1200" dirty="0">
                <a:solidFill>
                  <a:schemeClr val="tx1"/>
                </a:solidFill>
                <a:effectLst/>
                <a:latin typeface="Calibri Light"/>
                <a:ea typeface="+mn-ea"/>
                <a:cs typeface="+mn-cs"/>
              </a:rPr>
              <a:t> </a:t>
            </a:r>
          </a:p>
          <a:p>
            <a:r>
              <a:rPr lang="en-AU" sz="2400" kern="1200" dirty="0">
                <a:solidFill>
                  <a:schemeClr val="tx1"/>
                </a:solidFill>
                <a:effectLst/>
                <a:latin typeface="Calibri Light"/>
                <a:ea typeface="+mn-ea"/>
                <a:cs typeface="+mn-cs"/>
              </a:rPr>
              <a:t>Generally, these services are provided by large public utilities operating large-scale, centralised infrastructure (dams, sewerage treatment plants, large pipelines).  </a:t>
            </a:r>
          </a:p>
          <a:p>
            <a:r>
              <a:rPr lang="en-AU" sz="2400" kern="1200" dirty="0">
                <a:solidFill>
                  <a:schemeClr val="tx1"/>
                </a:solidFill>
                <a:effectLst/>
                <a:latin typeface="Calibri Light"/>
                <a:ea typeface="+mn-ea"/>
                <a:cs typeface="+mn-cs"/>
              </a:rPr>
              <a:t> </a:t>
            </a:r>
          </a:p>
          <a:p>
            <a:r>
              <a:rPr lang="en-AU" sz="2400" kern="1200" dirty="0">
                <a:solidFill>
                  <a:schemeClr val="tx1"/>
                </a:solidFill>
                <a:effectLst/>
                <a:latin typeface="Calibri Light"/>
                <a:ea typeface="+mn-ea"/>
                <a:cs typeface="+mn-cs"/>
              </a:rPr>
              <a:t>Many cities reach a point where the cumulative impacts of this form of servicing the city, has impacts on the environment that an increasingly prosperous and educated community seeks to change.  Waterways are valued for their environmental and amenity values.  Pollution from sewage and stormwater will become increasingly regulated and investment will support greater community use of waterways.  This is the ‘Waterways City State’.</a:t>
            </a:r>
          </a:p>
          <a:p>
            <a:r>
              <a:rPr lang="en-AU" sz="2400" kern="1200" dirty="0">
                <a:solidFill>
                  <a:schemeClr val="tx1"/>
                </a:solidFill>
                <a:effectLst/>
                <a:latin typeface="Calibri Light"/>
                <a:ea typeface="+mn-ea"/>
                <a:cs typeface="+mn-cs"/>
              </a:rPr>
              <a:t> </a:t>
            </a:r>
          </a:p>
          <a:p>
            <a:r>
              <a:rPr lang="en-AU" sz="2400" kern="1200" dirty="0">
                <a:solidFill>
                  <a:schemeClr val="tx1"/>
                </a:solidFill>
                <a:effectLst/>
                <a:latin typeface="Calibri Light"/>
                <a:ea typeface="+mn-ea"/>
                <a:cs typeface="+mn-cs"/>
              </a:rPr>
              <a:t>Limits on natural resources, such as catchments where more dams can be built, environments not able to assimilate the disposal of wastewater without impacts that have become unacceptable to the community, will begin to drive change represented by the ‘Water Cycle City’ state.  Recycling and resource recovery will be a priority.  Technologies become more advanced.  Systems are increasingly decentralised and levels of service more focussed on user needs. </a:t>
            </a:r>
          </a:p>
          <a:p>
            <a:r>
              <a:rPr lang="en-AU" sz="2400" kern="1200" dirty="0">
                <a:solidFill>
                  <a:schemeClr val="tx1"/>
                </a:solidFill>
                <a:effectLst/>
                <a:latin typeface="Calibri Light"/>
                <a:ea typeface="+mn-ea"/>
                <a:cs typeface="+mn-cs"/>
              </a:rPr>
              <a:t> </a:t>
            </a:r>
          </a:p>
          <a:p>
            <a:r>
              <a:rPr lang="en-AU" sz="2400" kern="1200" dirty="0">
                <a:solidFill>
                  <a:schemeClr val="tx1"/>
                </a:solidFill>
                <a:effectLst/>
                <a:latin typeface="Calibri Light"/>
                <a:ea typeface="+mn-ea"/>
                <a:cs typeface="+mn-cs"/>
              </a:rPr>
              <a:t>New institutions emerge and existing institutions must become more flexible.  There is greater scope for private sector providers and community participation in service provision.</a:t>
            </a:r>
          </a:p>
          <a:p>
            <a:r>
              <a:rPr lang="en-AU" sz="2400" kern="1200" dirty="0">
                <a:solidFill>
                  <a:schemeClr val="tx1"/>
                </a:solidFill>
                <a:effectLst/>
                <a:latin typeface="Calibri Light"/>
                <a:ea typeface="+mn-ea"/>
                <a:cs typeface="+mn-cs"/>
              </a:rPr>
              <a:t> </a:t>
            </a:r>
          </a:p>
          <a:p>
            <a:r>
              <a:rPr lang="en-AU" sz="2400" kern="1200" dirty="0">
                <a:solidFill>
                  <a:schemeClr val="tx1"/>
                </a:solidFill>
                <a:effectLst/>
                <a:latin typeface="Calibri Light"/>
                <a:ea typeface="+mn-ea"/>
                <a:cs typeface="+mn-cs"/>
              </a:rPr>
              <a:t>Finally, the ‘Water Sensitive City’ state in a hypothetical future ‘city state’, where water system services are optimised to enhance the liveability, sustainability, productivity and resilience of the city.  It is characterised by adaptive, multi-functional infrastructure and urban design that operated as part of the water system.  Citizens are involved in planning and decision making and can participate in service delivery individually and collectively. Large scale, centralised infrastructure is integrated with small scale, decentralised infrastructure.</a:t>
            </a:r>
          </a:p>
        </p:txBody>
      </p:sp>
      <p:sp>
        <p:nvSpPr>
          <p:cNvPr id="4" name="Slide Number Placeholder 3"/>
          <p:cNvSpPr>
            <a:spLocks noGrp="1"/>
          </p:cNvSpPr>
          <p:nvPr>
            <p:ph type="sldNum" sz="quarter" idx="10"/>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1861845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solidFill>
                <a:schemeClr val="tx1"/>
              </a:solidFill>
            </a:endParaRPr>
          </a:p>
        </p:txBody>
      </p:sp>
      <p:sp>
        <p:nvSpPr>
          <p:cNvPr id="4" name="Slide Number Placeholder 3"/>
          <p:cNvSpPr>
            <a:spLocks noGrp="1"/>
          </p:cNvSpPr>
          <p:nvPr>
            <p:ph type="sldNum" sz="quarter" idx="10"/>
          </p:nvPr>
        </p:nvSpPr>
        <p:spPr/>
        <p:txBody>
          <a:bodyPr/>
          <a:lstStyle/>
          <a:p>
            <a:fld id="{A5567B7E-1666-EE42-BB85-D479B6713606}" type="slidenum">
              <a:rPr lang="en-AU" smtClean="0">
                <a:solidFill>
                  <a:prstClr val="black"/>
                </a:solidFill>
              </a:rPr>
              <a:pPr/>
              <a:t>9</a:t>
            </a:fld>
            <a:endParaRPr lang="en-AU">
              <a:solidFill>
                <a:prstClr val="black"/>
              </a:solidFill>
            </a:endParaRPr>
          </a:p>
        </p:txBody>
      </p:sp>
    </p:spTree>
    <p:extLst>
      <p:ext uri="{BB962C8B-B14F-4D97-AF65-F5344CB8AC3E}">
        <p14:creationId xmlns:p14="http://schemas.microsoft.com/office/powerpoint/2010/main" val="3971841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Indicator scores are translated into several measures of city status to assist cities to understand their progress towards greater water sensitivity. The water sensitive city continuum represents a city’s progress through a number of historical phases of infrastructure and institutional development. (insert continuum).</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The ‘City State Continuum’ describes a number of ‘city states’ that represent the ways a city may evolve its water system services as it grows and develops over time. It is derived from urban water research at Monash University that looked at the historical provision of water services in  developed cities over time.  Melbourne was the initial focus of that research.</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Early in a city’s life, securing a safe and reliable water supply will be a priority. As the population grows, sanitation services need to provide a means of collecting and treating or disposing of waste to prevent the spread of disease.  Drainage and flooding may become a constraint to growth and require increased investment in drainage infrastructure. Water supply, sewerage and drainage represent the three core water system services that tend to dominate water service provision in cities around the world.</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Generally, these services are provided by large public utilities operating large-scale, centralised infrastructure (dams, sewerage treatment plants, large pipelines).  </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Many cities reach a point where the cumulative impacts of this form of servicing the city, has impacts on the environment that an increasingly prosperous and educated community seeks to change.  Waterways are valued for their environmental and amenity values.  Pollution from sewage and stormwater will become increasingly regulated and investment will support greater community use of waterways.  This is the ‘Waterways City State’.</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Limits on natural resources, such as catchments where more dams can be built, environments not able to assimilate the disposal of wastewater without impacts that have become unacceptable to the community, will begin to drive change represented by the ‘Water Cycle City’ state.  Recycling and resource recovery will be a priority.  Technologies become more advanced.  Systems are increasingly decentralised and levels of service more focussed on user needs. </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New institutions emerge and existing institutions must become more flexible.  There is greater scope for private sector providers and community participation in service provision.</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AU" sz="2400" dirty="0">
                <a:solidFill>
                  <a:srgbClr val="4F4F4F"/>
                </a:solidFill>
                <a:effectLst/>
                <a:latin typeface="Arial" panose="020B0604020202020204" pitchFamily="34" charset="0"/>
                <a:ea typeface="Times New Roman" panose="02020603050405020304" pitchFamily="18" charset="0"/>
                <a:cs typeface="Times New Roman" panose="02020603050405020304" pitchFamily="18" charset="0"/>
              </a:rPr>
              <a:t>Finally, the ‘Water Sensitive City’ state in a hypothetical future ‘city state’, where water system services are optimised to enhance the liveability, sustainability, productivity and resilience of the city.  It is characterised by adaptive, multi-functional infrastructure and urban design that operated as part of the water system.  Citizens are involved in planning and decision making and can participate in service delivery individually and collectively. Large scale, centralised infrastructure is integrated with small scale, decentralised infrastructure.</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195451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solidFill>
                <a:schemeClr val="tx1"/>
              </a:solidFill>
            </a:endParaRPr>
          </a:p>
        </p:txBody>
      </p:sp>
      <p:sp>
        <p:nvSpPr>
          <p:cNvPr id="4" name="Slide Number Placeholder 3"/>
          <p:cNvSpPr>
            <a:spLocks noGrp="1"/>
          </p:cNvSpPr>
          <p:nvPr>
            <p:ph type="sldNum" sz="quarter" idx="10"/>
          </p:nvPr>
        </p:nvSpPr>
        <p:spPr/>
        <p:txBody>
          <a:bodyPr/>
          <a:lstStyle/>
          <a:p>
            <a:fld id="{A5567B7E-1666-EE42-BB85-D479B6713606}" type="slidenum">
              <a:rPr lang="en-AU" smtClean="0">
                <a:solidFill>
                  <a:prstClr val="black"/>
                </a:solidFill>
              </a:rPr>
              <a:pPr/>
              <a:t>11</a:t>
            </a:fld>
            <a:endParaRPr lang="en-AU">
              <a:solidFill>
                <a:prstClr val="black"/>
              </a:solidFill>
            </a:endParaRPr>
          </a:p>
        </p:txBody>
      </p:sp>
    </p:spTree>
    <p:extLst>
      <p:ext uri="{BB962C8B-B14F-4D97-AF65-F5344CB8AC3E}">
        <p14:creationId xmlns:p14="http://schemas.microsoft.com/office/powerpoint/2010/main" val="2164990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400" kern="1200" dirty="0">
                <a:solidFill>
                  <a:schemeClr val="tx1"/>
                </a:solidFill>
                <a:effectLst/>
                <a:latin typeface="Calibri Light"/>
                <a:ea typeface="+mn-ea"/>
                <a:cs typeface="+mn-cs"/>
              </a:rPr>
              <a:t>Much of the CRC’s research is focussed on how to accelerate the transition through city states to the water sensitive city. The WSC Index is designed to benchmark cities against a range of WSC indicators and to help cities to set targets and develop management actions to advance their water sensitive practices.</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881032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7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Us 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804318" y="4342747"/>
            <a:ext cx="4619565" cy="3465576"/>
          </a:xfrm>
          <a:prstGeom prst="ellipse">
            <a:avLst/>
          </a:prstGeom>
          <a:solidFill>
            <a:schemeClr val="bg1">
              <a:lumMod val="95000"/>
            </a:schemeClr>
          </a:solidFill>
        </p:spPr>
        <p:txBody>
          <a:bodyPr>
            <a:normAutofit/>
          </a:bodyPr>
          <a:lstStyle>
            <a:lvl1pPr>
              <a:defRPr sz="1800"/>
            </a:lvl1pPr>
          </a:lstStyle>
          <a:p>
            <a:endParaRPr lang="en-US"/>
          </a:p>
        </p:txBody>
      </p:sp>
    </p:spTree>
    <p:extLst>
      <p:ext uri="{BB962C8B-B14F-4D97-AF65-F5344CB8AC3E}">
        <p14:creationId xmlns:p14="http://schemas.microsoft.com/office/powerpoint/2010/main" val="3392909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5" y="6"/>
            <a:ext cx="12188825" cy="13715999"/>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473776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3" y="6"/>
            <a:ext cx="12188824" cy="13715999"/>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4157354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Master-Placeholder">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a:xfrm>
            <a:off x="4" y="-1"/>
            <a:ext cx="24377649" cy="8446437"/>
          </a:xfrm>
          <a:solidFill>
            <a:schemeClr val="bg1">
              <a:lumMod val="95000"/>
            </a:schemeClr>
          </a:solidFill>
        </p:spPr>
        <p:txBody>
          <a:bodyPr>
            <a:normAutofit/>
          </a:bodyPr>
          <a:lstStyle>
            <a:lvl1pPr>
              <a:defRPr sz="1800"/>
            </a:lvl1pPr>
          </a:lstStyle>
          <a:p>
            <a:endParaRPr lang="en-US"/>
          </a:p>
        </p:txBody>
      </p:sp>
    </p:spTree>
    <p:extLst>
      <p:ext uri="{BB962C8B-B14F-4D97-AF65-F5344CB8AC3E}">
        <p14:creationId xmlns:p14="http://schemas.microsoft.com/office/powerpoint/2010/main" val="14212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8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8503920" y="6858000"/>
            <a:ext cx="7809536" cy="6858000"/>
          </a:xfrm>
          <a:solidFill>
            <a:schemeClr val="bg1">
              <a:lumMod val="95000"/>
            </a:schemeClr>
          </a:solidFill>
        </p:spPr>
        <p:txBody>
          <a:bodyPr>
            <a:normAutofit/>
          </a:bodyPr>
          <a:lstStyle>
            <a:lvl1pPr>
              <a:defRPr sz="2101"/>
            </a:lvl1pPr>
          </a:lstStyle>
          <a:p>
            <a:endParaRPr lang="en-US"/>
          </a:p>
        </p:txBody>
      </p:sp>
      <p:sp>
        <p:nvSpPr>
          <p:cNvPr id="8" name="Picture Placeholder 2"/>
          <p:cNvSpPr>
            <a:spLocks noGrp="1"/>
          </p:cNvSpPr>
          <p:nvPr>
            <p:ph type="pic" sz="quarter" idx="25"/>
          </p:nvPr>
        </p:nvSpPr>
        <p:spPr>
          <a:xfrm>
            <a:off x="16568114" y="6888480"/>
            <a:ext cx="7809536" cy="6858000"/>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888281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0"/>
            <a:ext cx="12188825" cy="6858000"/>
          </a:xfrm>
          <a:solidFill>
            <a:schemeClr val="bg1">
              <a:lumMod val="95000"/>
            </a:schemeClr>
          </a:solidFill>
        </p:spPr>
        <p:txBody>
          <a:bodyPr>
            <a:normAutofit/>
          </a:bodyPr>
          <a:lstStyle>
            <a:lvl1pPr>
              <a:defRPr sz="2101"/>
            </a:lvl1pPr>
          </a:lstStyle>
          <a:p>
            <a:endParaRPr lang="en-US"/>
          </a:p>
        </p:txBody>
      </p:sp>
      <p:sp>
        <p:nvSpPr>
          <p:cNvPr id="3" name="Picture Placeholder 2"/>
          <p:cNvSpPr>
            <a:spLocks noGrp="1"/>
          </p:cNvSpPr>
          <p:nvPr>
            <p:ph type="pic" sz="quarter" idx="10"/>
          </p:nvPr>
        </p:nvSpPr>
        <p:spPr>
          <a:xfrm>
            <a:off x="0" y="0"/>
            <a:ext cx="12188825" cy="6858000"/>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646721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a:normAutofit/>
          </a:bodyPr>
          <a:lstStyle>
            <a:lvl1pPr>
              <a:defRPr sz="2101"/>
            </a:lvl1pPr>
          </a:lstStyle>
          <a:p>
            <a:endParaRPr lang="en-US"/>
          </a:p>
        </p:txBody>
      </p:sp>
      <p:sp>
        <p:nvSpPr>
          <p:cNvPr id="3" name="Picture Placeholder 2"/>
          <p:cNvSpPr>
            <a:spLocks noGrp="1"/>
          </p:cNvSpPr>
          <p:nvPr>
            <p:ph type="pic" sz="quarter" idx="10"/>
          </p:nvPr>
        </p:nvSpPr>
        <p:spPr>
          <a:xfrm>
            <a:off x="12188825" y="0"/>
            <a:ext cx="12188825" cy="6858000"/>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562617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0" y="971550"/>
            <a:ext cx="24377650" cy="7715252"/>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522294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3" y="0"/>
            <a:ext cx="6088205" cy="13716000"/>
          </a:xfrm>
          <a:solidFill>
            <a:schemeClr val="bg1">
              <a:lumMod val="95000"/>
            </a:schemeClr>
          </a:solidFill>
        </p:spPr>
        <p:txBody>
          <a:bodyPr>
            <a:normAutofit/>
          </a:bodyPr>
          <a:lstStyle>
            <a:lvl1pPr>
              <a:defRPr sz="2101"/>
            </a:lvl1pPr>
          </a:lstStyle>
          <a:p>
            <a:endParaRPr lang="en-US"/>
          </a:p>
        </p:txBody>
      </p:sp>
      <p:sp>
        <p:nvSpPr>
          <p:cNvPr id="20" name="Picture Placeholder 2"/>
          <p:cNvSpPr>
            <a:spLocks noGrp="1"/>
          </p:cNvSpPr>
          <p:nvPr>
            <p:ph type="pic" sz="quarter" idx="18"/>
          </p:nvPr>
        </p:nvSpPr>
        <p:spPr>
          <a:xfrm>
            <a:off x="6100623" y="0"/>
            <a:ext cx="6088205" cy="13716000"/>
          </a:xfrm>
          <a:solidFill>
            <a:schemeClr val="bg1">
              <a:lumMod val="95000"/>
            </a:schemeClr>
          </a:solidFill>
        </p:spPr>
        <p:txBody>
          <a:bodyPr>
            <a:normAutofit/>
          </a:bodyPr>
          <a:lstStyle>
            <a:lvl1pPr>
              <a:defRPr sz="2101"/>
            </a:lvl1pPr>
          </a:lstStyle>
          <a:p>
            <a:endParaRPr lang="en-US"/>
          </a:p>
        </p:txBody>
      </p:sp>
      <p:sp>
        <p:nvSpPr>
          <p:cNvPr id="21" name="Picture Placeholder 2"/>
          <p:cNvSpPr>
            <a:spLocks noGrp="1"/>
          </p:cNvSpPr>
          <p:nvPr>
            <p:ph type="pic" sz="quarter" idx="19"/>
          </p:nvPr>
        </p:nvSpPr>
        <p:spPr>
          <a:xfrm>
            <a:off x="12181379" y="0"/>
            <a:ext cx="6088205" cy="13716000"/>
          </a:xfrm>
          <a:solidFill>
            <a:schemeClr val="bg1">
              <a:lumMod val="95000"/>
            </a:schemeClr>
          </a:solidFill>
        </p:spPr>
        <p:txBody>
          <a:bodyPr>
            <a:normAutofit/>
          </a:bodyPr>
          <a:lstStyle>
            <a:lvl1pPr>
              <a:defRPr sz="2101"/>
            </a:lvl1pPr>
          </a:lstStyle>
          <a:p>
            <a:endParaRPr lang="en-US"/>
          </a:p>
        </p:txBody>
      </p:sp>
      <p:sp>
        <p:nvSpPr>
          <p:cNvPr id="22" name="Picture Placeholder 2"/>
          <p:cNvSpPr>
            <a:spLocks noGrp="1"/>
          </p:cNvSpPr>
          <p:nvPr>
            <p:ph type="pic" sz="quarter" idx="20"/>
          </p:nvPr>
        </p:nvSpPr>
        <p:spPr>
          <a:xfrm>
            <a:off x="18282000" y="0"/>
            <a:ext cx="6088205" cy="13716000"/>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171606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50" y="0"/>
            <a:ext cx="13414102" cy="10968174"/>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285227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6"/>
            <a:ext cx="24377650" cy="13715999"/>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847473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4" y="0"/>
            <a:ext cx="13320228" cy="13716000"/>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862859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6"/>
            <a:ext cx="24377650" cy="13715999"/>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425424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5" y="6"/>
            <a:ext cx="12188825" cy="13715999"/>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992704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3" y="6"/>
            <a:ext cx="12188824" cy="13715999"/>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379964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4" y="0"/>
            <a:ext cx="13320228" cy="13716000"/>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016520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Date Placeholder 3"/>
          <p:cNvSpPr>
            <a:spLocks noGrp="1"/>
          </p:cNvSpPr>
          <p:nvPr>
            <p:ph type="dt" sz="half" idx="2"/>
          </p:nvPr>
        </p:nvSpPr>
        <p:spPr>
          <a:xfrm>
            <a:off x="1218883" y="12650395"/>
            <a:ext cx="5688118" cy="730250"/>
          </a:xfrm>
          <a:prstGeom prst="rect">
            <a:avLst/>
          </a:prstGeom>
        </p:spPr>
        <p:txBody>
          <a:bodyPr vert="horz" lIns="91440" tIns="45720" rIns="91440" bIns="45720" rtlCol="0" anchor="ctr"/>
          <a:lstStyle>
            <a:lvl1pPr algn="l">
              <a:defRPr sz="1800">
                <a:solidFill>
                  <a:schemeClr val="accent4"/>
                </a:solidFill>
              </a:defRPr>
            </a:lvl1pPr>
          </a:lstStyle>
          <a:p>
            <a:fld id="{A44B6CA0-22DB-114D-81B3-6B90C385F22A}" type="datetime1">
              <a:rPr lang="en-AU" smtClean="0">
                <a:solidFill>
                  <a:srgbClr val="8D8E8D"/>
                </a:solidFill>
              </a:rPr>
              <a:pPr/>
              <a:t>16/08/2019</a:t>
            </a:fld>
            <a:endParaRPr lang="en-AU" dirty="0">
              <a:solidFill>
                <a:srgbClr val="8D8E8D"/>
              </a:solidFill>
            </a:endParaRPr>
          </a:p>
        </p:txBody>
      </p:sp>
      <p:sp>
        <p:nvSpPr>
          <p:cNvPr id="11" name="Footer Placeholder 4"/>
          <p:cNvSpPr>
            <a:spLocks noGrp="1"/>
          </p:cNvSpPr>
          <p:nvPr>
            <p:ph type="ftr" sz="quarter" idx="3"/>
          </p:nvPr>
        </p:nvSpPr>
        <p:spPr>
          <a:xfrm>
            <a:off x="7644977" y="12635739"/>
            <a:ext cx="7719589" cy="730250"/>
          </a:xfrm>
          <a:prstGeom prst="rect">
            <a:avLst/>
          </a:prstGeom>
        </p:spPr>
        <p:txBody>
          <a:bodyPr vert="horz" lIns="91440" tIns="45720" rIns="91440" bIns="45720" rtlCol="0" anchor="ctr"/>
          <a:lstStyle>
            <a:lvl1pPr algn="ctr">
              <a:defRPr sz="1800">
                <a:solidFill>
                  <a:schemeClr val="accent4"/>
                </a:solidFill>
              </a:defRPr>
            </a:lvl1pPr>
          </a:lstStyle>
          <a:p>
            <a:r>
              <a:rPr lang="en-US" b="1" dirty="0">
                <a:solidFill>
                  <a:srgbClr val="8D8E8D"/>
                </a:solidFill>
              </a:rPr>
              <a:t>© </a:t>
            </a:r>
            <a:r>
              <a:rPr lang="en-US" dirty="0">
                <a:solidFill>
                  <a:srgbClr val="8D8E8D"/>
                </a:solidFill>
              </a:rPr>
              <a:t>CRC for Water Sensitive Cities 2012</a:t>
            </a:r>
          </a:p>
        </p:txBody>
      </p:sp>
    </p:spTree>
    <p:extLst>
      <p:ext uri="{BB962C8B-B14F-4D97-AF65-F5344CB8AC3E}">
        <p14:creationId xmlns:p14="http://schemas.microsoft.com/office/powerpoint/2010/main" val="166616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325" y="4260850"/>
            <a:ext cx="20721003" cy="2940050"/>
          </a:xfrm>
        </p:spPr>
        <p:txBody>
          <a:bodyPr/>
          <a:lstStyle/>
          <a:p>
            <a:r>
              <a:rPr lang="en-AU"/>
              <a:t>Click to edit Master title style</a:t>
            </a:r>
            <a:endParaRPr lang="en-US"/>
          </a:p>
        </p:txBody>
      </p:sp>
      <p:sp>
        <p:nvSpPr>
          <p:cNvPr id="3" name="Subtitle 2"/>
          <p:cNvSpPr>
            <a:spLocks noGrp="1"/>
          </p:cNvSpPr>
          <p:nvPr>
            <p:ph type="subTitle" idx="1"/>
          </p:nvPr>
        </p:nvSpPr>
        <p:spPr>
          <a:xfrm>
            <a:off x="3656649" y="7772400"/>
            <a:ext cx="17064355" cy="35052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endParaRPr lang="en-US" dirty="0"/>
          </a:p>
        </p:txBody>
      </p:sp>
      <p:sp>
        <p:nvSpPr>
          <p:cNvPr id="4" name="Date Placeholder 3"/>
          <p:cNvSpPr>
            <a:spLocks noGrp="1"/>
          </p:cNvSpPr>
          <p:nvPr>
            <p:ph type="dt" sz="half" idx="10"/>
          </p:nvPr>
        </p:nvSpPr>
        <p:spPr/>
        <p:txBody>
          <a:bodyPr/>
          <a:lstStyle/>
          <a:p>
            <a:fld id="{FA09A879-CF86-A64B-BBD9-8902F4758729}"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134E0-06AB-124D-A8C9-492890917965}" type="slidenum">
              <a:rPr lang="en-US" smtClean="0"/>
              <a:t>‹#›</a:t>
            </a:fld>
            <a:endParaRPr lang="en-US"/>
          </a:p>
        </p:txBody>
      </p:sp>
    </p:spTree>
    <p:extLst>
      <p:ext uri="{BB962C8B-B14F-4D97-AF65-F5344CB8AC3E}">
        <p14:creationId xmlns:p14="http://schemas.microsoft.com/office/powerpoint/2010/main" val="3055686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23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6"/>
            <a:ext cx="24377650" cy="13715999"/>
          </a:xfr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632592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2.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5" y="730253"/>
            <a:ext cx="21025723"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5965" y="3651250"/>
            <a:ext cx="21025723"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75965" y="12712703"/>
            <a:ext cx="5484971" cy="730250"/>
          </a:xfrm>
          <a:prstGeom prst="rect">
            <a:avLst/>
          </a:prstGeom>
        </p:spPr>
        <p:txBody>
          <a:bodyPr vert="horz" lIns="91440" tIns="45720" rIns="91440" bIns="45720" rtlCol="0" anchor="ctr"/>
          <a:lstStyle>
            <a:lvl1pPr algn="l">
              <a:defRPr sz="1600">
                <a:solidFill>
                  <a:schemeClr val="tx1">
                    <a:tint val="75000"/>
                  </a:schemeClr>
                </a:solidFill>
                <a:latin typeface="Arial"/>
                <a:ea typeface="Arial"/>
                <a:cs typeface="Arial"/>
              </a:defRPr>
            </a:lvl1pPr>
          </a:lstStyle>
          <a:p>
            <a:fld id="{C764DE79-268F-4C1A-8933-263129D2AF90}" type="datetimeFigureOut">
              <a:rPr lang="en-US" smtClean="0"/>
              <a:pPr/>
              <a:t>8/16/2019</a:t>
            </a:fld>
            <a:endParaRPr lang="en-US" dirty="0"/>
          </a:p>
        </p:txBody>
      </p:sp>
      <p:sp>
        <p:nvSpPr>
          <p:cNvPr id="5" name="Footer Placeholder 4"/>
          <p:cNvSpPr>
            <a:spLocks noGrp="1"/>
          </p:cNvSpPr>
          <p:nvPr>
            <p:ph type="ftr" sz="quarter" idx="3"/>
          </p:nvPr>
        </p:nvSpPr>
        <p:spPr>
          <a:xfrm>
            <a:off x="8075098" y="12712703"/>
            <a:ext cx="8227457" cy="730250"/>
          </a:xfrm>
          <a:prstGeom prst="rect">
            <a:avLst/>
          </a:prstGeom>
        </p:spPr>
        <p:txBody>
          <a:bodyPr vert="horz" lIns="91440" tIns="45720" rIns="91440" bIns="45720" rtlCol="0" anchor="ctr"/>
          <a:lstStyle>
            <a:lvl1pPr algn="ctr">
              <a:defRPr sz="1600">
                <a:solidFill>
                  <a:schemeClr val="tx1">
                    <a:tint val="75000"/>
                  </a:schemeClr>
                </a:solidFill>
                <a:latin typeface="Arial"/>
                <a:ea typeface="Arial"/>
                <a:cs typeface="Arial"/>
              </a:defRPr>
            </a:lvl1pPr>
          </a:lstStyle>
          <a:p>
            <a:endParaRPr lang="en-US" dirty="0"/>
          </a:p>
        </p:txBody>
      </p:sp>
      <p:sp>
        <p:nvSpPr>
          <p:cNvPr id="6" name="Slide Number Placeholder 5"/>
          <p:cNvSpPr>
            <a:spLocks noGrp="1"/>
          </p:cNvSpPr>
          <p:nvPr>
            <p:ph type="sldNum" sz="quarter" idx="4"/>
          </p:nvPr>
        </p:nvSpPr>
        <p:spPr>
          <a:xfrm>
            <a:off x="17216715" y="12712703"/>
            <a:ext cx="5484971" cy="730250"/>
          </a:xfrm>
          <a:prstGeom prst="rect">
            <a:avLst/>
          </a:prstGeom>
        </p:spPr>
        <p:txBody>
          <a:bodyPr vert="horz" lIns="91440" tIns="45720" rIns="91440" bIns="45720" rtlCol="0" anchor="ctr"/>
          <a:lstStyle>
            <a:lvl1pPr algn="r">
              <a:defRPr sz="1600">
                <a:solidFill>
                  <a:schemeClr val="tx1">
                    <a:tint val="75000"/>
                  </a:schemeClr>
                </a:solidFill>
                <a:latin typeface="Arial"/>
                <a:ea typeface="Arial"/>
                <a:cs typeface="Arial"/>
              </a:defRPr>
            </a:lvl1pPr>
          </a:lstStyle>
          <a:p>
            <a:fld id="{48F63A3B-78C7-47BE-AE5E-E10140E04643}" type="slidenum">
              <a:rPr lang="en-US" smtClean="0"/>
              <a:pPr/>
              <a:t>‹#›</a:t>
            </a:fld>
            <a:endParaRPr lang="en-US" dirty="0"/>
          </a:p>
        </p:txBody>
      </p:sp>
      <p:pic>
        <p:nvPicPr>
          <p:cNvPr id="8" name="Picture 7" descr="CRCWSC_BrandingSlideWhite16x9.png"/>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0" y="10264"/>
            <a:ext cx="24377650" cy="13705736"/>
          </a:xfrm>
          <a:prstGeom prst="rect">
            <a:avLst/>
          </a:prstGeom>
        </p:spPr>
      </p:pic>
    </p:spTree>
    <p:extLst>
      <p:ext uri="{BB962C8B-B14F-4D97-AF65-F5344CB8AC3E}">
        <p14:creationId xmlns:p14="http://schemas.microsoft.com/office/powerpoint/2010/main" val="723012149"/>
      </p:ext>
    </p:extLst>
  </p:cSld>
  <p:clrMap bg1="lt1" tx1="dk1" bg2="lt2" tx2="dk2" accent1="accent1" accent2="accent2" accent3="accent3" accent4="accent4" accent5="accent5" accent6="accent6" hlink="hlink" folHlink="folHlink"/>
  <p:sldLayoutIdLst>
    <p:sldLayoutId id="2147484055" r:id="rId1"/>
    <p:sldLayoutId id="2147484060" r:id="rId2"/>
    <p:sldLayoutId id="2147484062" r:id="rId3"/>
    <p:sldLayoutId id="2147484063" r:id="rId4"/>
    <p:sldLayoutId id="2147484158" r:id="rId5"/>
    <p:sldLayoutId id="2147484159" r:id="rId6"/>
  </p:sldLayoutIdLst>
  <p:hf hdr="0" ftr="0" dt="0"/>
  <p:txStyles>
    <p:titleStyle>
      <a:lvl1pPr algn="l" defTabSz="1828800" rtl="0" eaLnBrk="1" latinLnBrk="0" hangingPunct="1">
        <a:lnSpc>
          <a:spcPct val="90000"/>
        </a:lnSpc>
        <a:spcBef>
          <a:spcPct val="0"/>
        </a:spcBef>
        <a:buNone/>
        <a:defRPr sz="6600" b="1" kern="1200">
          <a:solidFill>
            <a:srgbClr val="000000"/>
          </a:solidFill>
          <a:latin typeface="Arial"/>
          <a:ea typeface="Arial"/>
          <a:cs typeface="Arial"/>
        </a:defRPr>
      </a:lvl1pPr>
    </p:titleStyle>
    <p:bodyStyle>
      <a:lvl1pPr marL="0" indent="0" algn="l" defTabSz="1828800" rtl="0" eaLnBrk="1" latinLnBrk="0" hangingPunct="1">
        <a:lnSpc>
          <a:spcPct val="90000"/>
        </a:lnSpc>
        <a:spcBef>
          <a:spcPts val="2000"/>
        </a:spcBef>
        <a:buFont typeface="Arial" panose="020B0604020202020204" pitchFamily="34" charset="0"/>
        <a:buNone/>
        <a:defRPr sz="3600" b="1" kern="1200">
          <a:solidFill>
            <a:srgbClr val="000000"/>
          </a:solidFill>
          <a:latin typeface="Arial"/>
          <a:ea typeface="Arial"/>
          <a:cs typeface="Arial"/>
        </a:defRPr>
      </a:lvl1pPr>
      <a:lvl2pPr marL="914400" indent="0" algn="l" defTabSz="1828800" rtl="0" eaLnBrk="1" latinLnBrk="0" hangingPunct="1">
        <a:lnSpc>
          <a:spcPct val="90000"/>
        </a:lnSpc>
        <a:spcBef>
          <a:spcPts val="1000"/>
        </a:spcBef>
        <a:buFont typeface="Arial" panose="020B0604020202020204" pitchFamily="34" charset="0"/>
        <a:buNone/>
        <a:defRPr sz="2800" b="1" kern="1200">
          <a:solidFill>
            <a:srgbClr val="000000"/>
          </a:solidFill>
          <a:latin typeface="Arial"/>
          <a:ea typeface="Arial"/>
          <a:cs typeface="Arial"/>
        </a:defRPr>
      </a:lvl2pPr>
      <a:lvl3pPr marL="1828800" indent="0" algn="l" defTabSz="1828800" rtl="0" eaLnBrk="1" latinLnBrk="0" hangingPunct="1">
        <a:lnSpc>
          <a:spcPct val="90000"/>
        </a:lnSpc>
        <a:spcBef>
          <a:spcPts val="1000"/>
        </a:spcBef>
        <a:buFont typeface="Arial" panose="020B0604020202020204" pitchFamily="34" charset="0"/>
        <a:buNone/>
        <a:defRPr sz="2000" b="1" kern="1200">
          <a:solidFill>
            <a:srgbClr val="000000"/>
          </a:solidFill>
          <a:latin typeface="Arial"/>
          <a:ea typeface="Arial"/>
          <a:cs typeface="Arial"/>
        </a:defRPr>
      </a:lvl3pPr>
      <a:lvl4pPr marL="2743200" indent="0" algn="l" defTabSz="1828800" rtl="0" eaLnBrk="1" latinLnBrk="0" hangingPunct="1">
        <a:lnSpc>
          <a:spcPct val="90000"/>
        </a:lnSpc>
        <a:spcBef>
          <a:spcPts val="1000"/>
        </a:spcBef>
        <a:buFont typeface="Arial" panose="020B0604020202020204" pitchFamily="34" charset="0"/>
        <a:buNone/>
        <a:defRPr sz="1800" b="1" kern="1200">
          <a:solidFill>
            <a:srgbClr val="000000"/>
          </a:solidFill>
          <a:latin typeface="Arial"/>
          <a:ea typeface="Arial"/>
          <a:cs typeface="Arial"/>
        </a:defRPr>
      </a:lvl4pPr>
      <a:lvl5pPr marL="3657600" indent="0" algn="l" defTabSz="1828800" rtl="0" eaLnBrk="1" latinLnBrk="0" hangingPunct="1">
        <a:lnSpc>
          <a:spcPct val="90000"/>
        </a:lnSpc>
        <a:spcBef>
          <a:spcPts val="1000"/>
        </a:spcBef>
        <a:buFont typeface="Arial" panose="020B0604020202020204" pitchFamily="34" charset="0"/>
        <a:buNone/>
        <a:defRPr sz="1800" b="1" kern="1200">
          <a:solidFill>
            <a:srgbClr val="000000"/>
          </a:solidFill>
          <a:latin typeface="Arial"/>
          <a:ea typeface="Arial"/>
          <a:cs typeface="Arial"/>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4" y="549275"/>
            <a:ext cx="21939885" cy="2286000"/>
          </a:xfrm>
          <a:prstGeom prst="rect">
            <a:avLst/>
          </a:prstGeom>
        </p:spPr>
        <p:txBody>
          <a:bodyPr vert="horz" lIns="91440" tIns="45720" rIns="91440" bIns="45720" rtlCol="0" anchor="ctr">
            <a:noAutofit/>
          </a:bodyPr>
          <a:lstStyle/>
          <a:p>
            <a:r>
              <a:rPr lang="en-AU" dirty="0"/>
              <a:t>Click to edit Master title style</a:t>
            </a:r>
            <a:endParaRPr lang="en-US" dirty="0"/>
          </a:p>
        </p:txBody>
      </p:sp>
      <p:sp>
        <p:nvSpPr>
          <p:cNvPr id="3" name="Text Placeholder 2"/>
          <p:cNvSpPr>
            <a:spLocks noGrp="1"/>
          </p:cNvSpPr>
          <p:nvPr>
            <p:ph type="body" idx="1"/>
          </p:nvPr>
        </p:nvSpPr>
        <p:spPr>
          <a:xfrm>
            <a:off x="1218884" y="3200403"/>
            <a:ext cx="21939885" cy="9051925"/>
          </a:xfrm>
          <a:prstGeom prst="rect">
            <a:avLst/>
          </a:prstGeom>
        </p:spPr>
        <p:txBody>
          <a:bodyPr vert="horz" lIns="91440" tIns="45720" rIns="91440" bIns="4572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2"/>
          </p:nvPr>
        </p:nvSpPr>
        <p:spPr>
          <a:xfrm>
            <a:off x="1218883" y="12712700"/>
            <a:ext cx="5688118"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FA09A879-CF86-A64B-BBD9-8902F4758729}" type="datetimeFigureOut">
              <a:rPr lang="en-US" smtClean="0"/>
              <a:t>8/16/2019</a:t>
            </a:fld>
            <a:endParaRPr lang="en-US"/>
          </a:p>
        </p:txBody>
      </p:sp>
      <p:sp>
        <p:nvSpPr>
          <p:cNvPr id="5" name="Footer Placeholder 4"/>
          <p:cNvSpPr>
            <a:spLocks noGrp="1"/>
          </p:cNvSpPr>
          <p:nvPr>
            <p:ph type="ftr" sz="quarter" idx="3"/>
          </p:nvPr>
        </p:nvSpPr>
        <p:spPr>
          <a:xfrm>
            <a:off x="8329032" y="12712700"/>
            <a:ext cx="7719589"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0649" y="12712700"/>
            <a:ext cx="5688118"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032134E0-06AB-124D-A8C9-492890917965}" type="slidenum">
              <a:rPr lang="en-US" smtClean="0"/>
              <a:t>‹#›</a:t>
            </a:fld>
            <a:endParaRPr lang="en-US"/>
          </a:p>
        </p:txBody>
      </p:sp>
      <p:pic>
        <p:nvPicPr>
          <p:cNvPr id="9" name="Picture 8" descr="CRCWSC_BrandingSlideBlack16x9.png"/>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0" y="0"/>
            <a:ext cx="24377650" cy="13705736"/>
          </a:xfrm>
          <a:prstGeom prst="rect">
            <a:avLst/>
          </a:prstGeom>
        </p:spPr>
      </p:pic>
    </p:spTree>
    <p:extLst>
      <p:ext uri="{BB962C8B-B14F-4D97-AF65-F5344CB8AC3E}">
        <p14:creationId xmlns:p14="http://schemas.microsoft.com/office/powerpoint/2010/main" val="1988218469"/>
      </p:ext>
    </p:extLst>
  </p:cSld>
  <p:clrMap bg1="lt1" tx1="dk1" bg2="lt2" tx2="dk2" accent1="accent1" accent2="accent2" accent3="accent3" accent4="accent4" accent5="accent5" accent6="accent6" hlink="hlink" folHlink="folHlink"/>
  <p:sldLayoutIdLst>
    <p:sldLayoutId id="214748410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126" r:id="rId15"/>
  </p:sldLayoutIdLst>
  <p:txStyles>
    <p:titleStyle>
      <a:lvl1pPr algn="ctr" defTabSz="457200" rtl="0" eaLnBrk="1" latinLnBrk="0" hangingPunct="1">
        <a:spcBef>
          <a:spcPct val="0"/>
        </a:spcBef>
        <a:buNone/>
        <a:defRPr sz="66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FFFFF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FFFFF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FFFFF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3.xml"/><Relationship Id="rId16" Type="http://schemas.openxmlformats.org/officeDocument/2006/relationships/diagramColors" Target="../diagrams/colors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www.surveymonkey.com/r/wsc-i-survey"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comments" Target="../comments/commen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5318DB0-ED7C-7544-86EE-9A8C218DF51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123" r="4123"/>
          <a:stretch>
            <a:fillRect/>
          </a:stretch>
        </p:blipFill>
        <p:spPr/>
      </p:pic>
      <p:pic>
        <p:nvPicPr>
          <p:cNvPr id="8" name="Picture 7">
            <a:extLst>
              <a:ext uri="{FF2B5EF4-FFF2-40B4-BE49-F238E27FC236}">
                <a16:creationId xmlns:a16="http://schemas.microsoft.com/office/drawing/2014/main" id="{383C0F2F-0F4B-3148-8F22-35BA68EDE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
            <a:ext cx="24384002" cy="13716001"/>
          </a:xfrm>
          <a:prstGeom prst="rect">
            <a:avLst/>
          </a:prstGeom>
        </p:spPr>
      </p:pic>
      <p:sp>
        <p:nvSpPr>
          <p:cNvPr id="10" name="TextBox 9"/>
          <p:cNvSpPr txBox="1"/>
          <p:nvPr/>
        </p:nvSpPr>
        <p:spPr>
          <a:xfrm>
            <a:off x="1412188" y="8351655"/>
            <a:ext cx="11157225" cy="4524315"/>
          </a:xfrm>
          <a:prstGeom prst="rect">
            <a:avLst/>
          </a:prstGeom>
          <a:noFill/>
        </p:spPr>
        <p:txBody>
          <a:bodyPr wrap="square" rtlCol="0">
            <a:spAutoFit/>
          </a:bodyPr>
          <a:lstStyle/>
          <a:p>
            <a:r>
              <a:rPr lang="en-US" sz="7200" b="1" dirty="0">
                <a:solidFill>
                  <a:srgbClr val="FFFFFF"/>
                </a:solidFill>
                <a:latin typeface="Arial" panose="020B0604020202020204" pitchFamily="34" charset="0"/>
                <a:ea typeface="Arial"/>
                <a:cs typeface="Arial" panose="020B0604020202020204" pitchFamily="34" charset="0"/>
              </a:rPr>
              <a:t>Water Sensitive </a:t>
            </a:r>
            <a:br>
              <a:rPr lang="en-US" sz="7200" b="1" dirty="0">
                <a:solidFill>
                  <a:srgbClr val="FFFFFF"/>
                </a:solidFill>
                <a:latin typeface="Arial" panose="020B0604020202020204" pitchFamily="34" charset="0"/>
                <a:ea typeface="Arial"/>
                <a:cs typeface="Arial" panose="020B0604020202020204" pitchFamily="34" charset="0"/>
              </a:rPr>
            </a:br>
            <a:r>
              <a:rPr lang="en-US" sz="7200" b="1" dirty="0">
                <a:solidFill>
                  <a:srgbClr val="FFFFFF"/>
                </a:solidFill>
                <a:latin typeface="Arial" panose="020B0604020202020204" pitchFamily="34" charset="0"/>
                <a:ea typeface="Arial"/>
                <a:cs typeface="Arial" panose="020B0604020202020204" pitchFamily="34" charset="0"/>
              </a:rPr>
              <a:t>Cities Index Benchmarking </a:t>
            </a:r>
          </a:p>
          <a:p>
            <a:r>
              <a:rPr lang="en-US" sz="7200" b="1" dirty="0">
                <a:solidFill>
                  <a:srgbClr val="FFFFFF"/>
                </a:solidFill>
                <a:latin typeface="Arial" panose="020B0604020202020204" pitchFamily="34" charset="0"/>
                <a:ea typeface="Arial"/>
                <a:cs typeface="Arial" panose="020B0604020202020204" pitchFamily="34" charset="0"/>
              </a:rPr>
              <a:t>Workshop</a:t>
            </a:r>
          </a:p>
        </p:txBody>
      </p:sp>
      <p:sp>
        <p:nvSpPr>
          <p:cNvPr id="12" name="TextBox 11"/>
          <p:cNvSpPr txBox="1"/>
          <p:nvPr/>
        </p:nvSpPr>
        <p:spPr>
          <a:xfrm>
            <a:off x="19212269" y="4324556"/>
            <a:ext cx="10330762" cy="3594638"/>
          </a:xfrm>
          <a:prstGeom prst="rect">
            <a:avLst/>
          </a:prstGeom>
          <a:noFill/>
        </p:spPr>
        <p:txBody>
          <a:bodyPr wrap="square" rtlCol="0">
            <a:spAutoFit/>
          </a:bodyPr>
          <a:lstStyle/>
          <a:p>
            <a:pPr>
              <a:lnSpc>
                <a:spcPct val="200000"/>
              </a:lnSpc>
            </a:pPr>
            <a:r>
              <a:rPr lang="en-US" sz="4000" dirty="0">
                <a:highlight>
                  <a:srgbClr val="FFFF00"/>
                </a:highlight>
                <a:latin typeface="Arial"/>
                <a:ea typeface="Arial"/>
                <a:cs typeface="Arial"/>
              </a:rPr>
              <a:t>&lt;&lt; logo &gt;&gt;</a:t>
            </a:r>
          </a:p>
          <a:p>
            <a:pPr>
              <a:lnSpc>
                <a:spcPct val="200000"/>
              </a:lnSpc>
            </a:pPr>
            <a:r>
              <a:rPr lang="en-US" sz="4000" dirty="0">
                <a:highlight>
                  <a:srgbClr val="FFFF00"/>
                </a:highlight>
                <a:ea typeface="Arial"/>
                <a:cs typeface="Arial"/>
              </a:rPr>
              <a:t>&lt;&lt; logo &gt;&gt;</a:t>
            </a:r>
            <a:endParaRPr lang="en-US" sz="4000" dirty="0">
              <a:highlight>
                <a:srgbClr val="FFFF00"/>
              </a:highlight>
              <a:latin typeface="Arial"/>
              <a:ea typeface="Arial"/>
              <a:cs typeface="Arial"/>
            </a:endParaRPr>
          </a:p>
          <a:p>
            <a:pPr>
              <a:lnSpc>
                <a:spcPct val="200000"/>
              </a:lnSpc>
            </a:pPr>
            <a:r>
              <a:rPr lang="en-US" sz="4000" dirty="0">
                <a:highlight>
                  <a:srgbClr val="FFFF00"/>
                </a:highlight>
                <a:ea typeface="Arial"/>
                <a:cs typeface="Arial"/>
              </a:rPr>
              <a:t>&lt;&lt; logo &gt;&gt;</a:t>
            </a:r>
            <a:endParaRPr lang="en-US" sz="4000" dirty="0">
              <a:highlight>
                <a:srgbClr val="FFFF00"/>
              </a:highlight>
              <a:latin typeface="Arial"/>
              <a:ea typeface="Arial"/>
              <a:cs typeface="Arial"/>
            </a:endParaRPr>
          </a:p>
        </p:txBody>
      </p:sp>
    </p:spTree>
    <p:extLst>
      <p:ext uri="{BB962C8B-B14F-4D97-AF65-F5344CB8AC3E}">
        <p14:creationId xmlns:p14="http://schemas.microsoft.com/office/powerpoint/2010/main" val="176320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576A23-9939-9348-80C9-881ECB06E2A5}"/>
              </a:ext>
            </a:extLst>
          </p:cNvPr>
          <p:cNvPicPr>
            <a:picLocks noChangeAspect="1"/>
          </p:cNvPicPr>
          <p:nvPr/>
        </p:nvPicPr>
        <p:blipFill rotWithShape="1">
          <a:blip r:embed="rId3">
            <a:extLst>
              <a:ext uri="{28A0092B-C50C-407E-A947-70E740481C1C}">
                <a14:useLocalDpi xmlns:a14="http://schemas.microsoft.com/office/drawing/2010/main" val="0"/>
              </a:ext>
            </a:extLst>
          </a:blip>
          <a:srcRect t="17391" r="51689" b="18841"/>
          <a:stretch/>
        </p:blipFill>
        <p:spPr>
          <a:xfrm>
            <a:off x="-12263" y="3021495"/>
            <a:ext cx="11780193" cy="8746435"/>
          </a:xfrm>
          <a:prstGeom prst="rect">
            <a:avLst/>
          </a:prstGeom>
        </p:spPr>
      </p:pic>
      <p:sp>
        <p:nvSpPr>
          <p:cNvPr id="2" name="TextBox 1">
            <a:extLst>
              <a:ext uri="{FF2B5EF4-FFF2-40B4-BE49-F238E27FC236}">
                <a16:creationId xmlns:a16="http://schemas.microsoft.com/office/drawing/2014/main" id="{89C86927-6B0F-FB48-9442-E8913959F556}"/>
              </a:ext>
            </a:extLst>
          </p:cNvPr>
          <p:cNvSpPr txBox="1"/>
          <p:nvPr/>
        </p:nvSpPr>
        <p:spPr>
          <a:xfrm>
            <a:off x="1157619" y="600669"/>
            <a:ext cx="12160816" cy="1077218"/>
          </a:xfrm>
          <a:prstGeom prst="rect">
            <a:avLst/>
          </a:prstGeom>
          <a:noFill/>
        </p:spPr>
        <p:txBody>
          <a:bodyPr wrap="square" rtlCol="0">
            <a:spAutoFit/>
          </a:bodyPr>
          <a:lstStyle/>
          <a:p>
            <a:r>
              <a:rPr lang="en-US" sz="6400" b="1" dirty="0">
                <a:solidFill>
                  <a:schemeClr val="tx2"/>
                </a:solidFill>
                <a:latin typeface="Arial"/>
                <a:ea typeface="Arial"/>
                <a:cs typeface="Arial"/>
              </a:rPr>
              <a:t>The water insensitive city…</a:t>
            </a:r>
          </a:p>
        </p:txBody>
      </p:sp>
      <p:grpSp>
        <p:nvGrpSpPr>
          <p:cNvPr id="6" name="Group 5">
            <a:extLst>
              <a:ext uri="{FF2B5EF4-FFF2-40B4-BE49-F238E27FC236}">
                <a16:creationId xmlns:a16="http://schemas.microsoft.com/office/drawing/2014/main" id="{C353271C-6E72-994F-8696-BF8F7262200D}"/>
              </a:ext>
            </a:extLst>
          </p:cNvPr>
          <p:cNvGrpSpPr/>
          <p:nvPr/>
        </p:nvGrpSpPr>
        <p:grpSpPr>
          <a:xfrm>
            <a:off x="12404035" y="3021495"/>
            <a:ext cx="9037107" cy="8746435"/>
            <a:chOff x="12404035" y="3021495"/>
            <a:chExt cx="9037107" cy="8746435"/>
          </a:xfrm>
        </p:grpSpPr>
        <p:sp>
          <p:nvSpPr>
            <p:cNvPr id="5" name="TextBox 4">
              <a:extLst>
                <a:ext uri="{FF2B5EF4-FFF2-40B4-BE49-F238E27FC236}">
                  <a16:creationId xmlns:a16="http://schemas.microsoft.com/office/drawing/2014/main" id="{6DFEA234-557F-A74E-949A-553730ADDDB0}"/>
                </a:ext>
              </a:extLst>
            </p:cNvPr>
            <p:cNvSpPr txBox="1"/>
            <p:nvPr/>
          </p:nvSpPr>
          <p:spPr>
            <a:xfrm>
              <a:off x="13952310" y="3868079"/>
              <a:ext cx="7488832" cy="7848302"/>
            </a:xfrm>
            <a:prstGeom prst="rect">
              <a:avLst/>
            </a:prstGeom>
            <a:noFill/>
          </p:spPr>
          <p:txBody>
            <a:bodyPr wrap="square" rtlCol="0">
              <a:spAutoFit/>
            </a:bodyPr>
            <a:lstStyle/>
            <a:p>
              <a:pPr defTabSz="1828800"/>
              <a:r>
                <a:rPr lang="en-AU" b="1" dirty="0"/>
                <a:t>Water Supply</a:t>
              </a:r>
            </a:p>
            <a:p>
              <a:pPr marL="1485900" lvl="1" indent="-571500" defTabSz="1828800">
                <a:buFont typeface="Arial" panose="020B0604020202020204" pitchFamily="34" charset="0"/>
                <a:buChar char="•"/>
              </a:pPr>
              <a:r>
                <a:rPr lang="en-AU" dirty="0"/>
                <a:t>Centralised</a:t>
              </a:r>
            </a:p>
            <a:p>
              <a:pPr marL="1485900" lvl="1" indent="-571500" defTabSz="1828800">
                <a:buFont typeface="Arial" panose="020B0604020202020204" pitchFamily="34" charset="0"/>
                <a:buChar char="•"/>
              </a:pPr>
              <a:r>
                <a:rPr lang="en-AU" dirty="0"/>
                <a:t>Large dams</a:t>
              </a:r>
            </a:p>
            <a:p>
              <a:pPr marL="1485900" lvl="1" indent="-571500" defTabSz="1828800">
                <a:buFont typeface="Arial" panose="020B0604020202020204" pitchFamily="34" charset="0"/>
                <a:buChar char="•"/>
              </a:pPr>
              <a:r>
                <a:rPr lang="en-AU" dirty="0"/>
                <a:t>Desalination</a:t>
              </a:r>
            </a:p>
            <a:p>
              <a:pPr marL="914400" lvl="1" defTabSz="1828800">
                <a:buFont typeface="Arial" pitchFamily="34" charset="0"/>
                <a:buChar char="•"/>
              </a:pPr>
              <a:endParaRPr lang="en-AU" dirty="0"/>
            </a:p>
            <a:p>
              <a:pPr defTabSz="1828800"/>
              <a:r>
                <a:rPr lang="en-AU" b="1" dirty="0"/>
                <a:t>Sewerage</a:t>
              </a:r>
            </a:p>
            <a:p>
              <a:pPr marL="1485900" lvl="1" indent="-571500" defTabSz="1828800">
                <a:buFont typeface="Arial" panose="020B0604020202020204" pitchFamily="34" charset="0"/>
                <a:buChar char="•"/>
              </a:pPr>
              <a:r>
                <a:rPr lang="en-AU" dirty="0"/>
                <a:t>Centralised</a:t>
              </a:r>
            </a:p>
            <a:p>
              <a:pPr marL="1485900" lvl="1" indent="-571500" defTabSz="1828800">
                <a:buFont typeface="Arial" panose="020B0604020202020204" pitchFamily="34" charset="0"/>
                <a:buChar char="•"/>
              </a:pPr>
              <a:r>
                <a:rPr lang="en-AU" dirty="0"/>
                <a:t>Disposal</a:t>
              </a:r>
            </a:p>
            <a:p>
              <a:pPr marL="914400" lvl="1" defTabSz="1828800">
                <a:buFont typeface="Arial" pitchFamily="34" charset="0"/>
                <a:buChar char="•"/>
              </a:pPr>
              <a:endParaRPr lang="en-AU" dirty="0"/>
            </a:p>
            <a:p>
              <a:pPr defTabSz="1828800"/>
              <a:r>
                <a:rPr lang="en-AU" b="1" dirty="0"/>
                <a:t>Drainage</a:t>
              </a:r>
            </a:p>
            <a:p>
              <a:pPr marL="1485900" lvl="1" indent="-571500" defTabSz="1828800">
                <a:buFont typeface="Arial" panose="020B0604020202020204" pitchFamily="34" charset="0"/>
                <a:buChar char="•"/>
              </a:pPr>
              <a:r>
                <a:rPr lang="en-AU" dirty="0"/>
                <a:t>Hydraulically efficient </a:t>
              </a:r>
              <a:br>
                <a:rPr lang="en-AU" dirty="0"/>
              </a:br>
              <a:r>
                <a:rPr lang="en-AU" dirty="0"/>
                <a:t>(roof to waterway)</a:t>
              </a:r>
            </a:p>
            <a:p>
              <a:pPr marL="1485900" lvl="1" indent="-571500" defTabSz="1828800">
                <a:buFont typeface="Arial" panose="020B0604020202020204" pitchFamily="34" charset="0"/>
                <a:buChar char="•"/>
              </a:pPr>
              <a:r>
                <a:rPr lang="en-AU" dirty="0"/>
                <a:t>Flash rain response</a:t>
              </a:r>
            </a:p>
            <a:p>
              <a:pPr marL="1485900" lvl="1" indent="-571500" defTabSz="1828800">
                <a:buFont typeface="Arial" panose="020B0604020202020204" pitchFamily="34" charset="0"/>
                <a:buChar char="•"/>
              </a:pPr>
              <a:r>
                <a:rPr lang="en-AU" dirty="0"/>
                <a:t>Urban Stream Syndrome</a:t>
              </a:r>
            </a:p>
          </p:txBody>
        </p:sp>
        <p:sp>
          <p:nvSpPr>
            <p:cNvPr id="3" name="Right Brace 2">
              <a:extLst>
                <a:ext uri="{FF2B5EF4-FFF2-40B4-BE49-F238E27FC236}">
                  <a16:creationId xmlns:a16="http://schemas.microsoft.com/office/drawing/2014/main" id="{BB7A51D3-093A-2246-8704-EA6FEC0402EB}"/>
                </a:ext>
              </a:extLst>
            </p:cNvPr>
            <p:cNvSpPr/>
            <p:nvPr/>
          </p:nvSpPr>
          <p:spPr>
            <a:xfrm>
              <a:off x="12404035" y="3021495"/>
              <a:ext cx="914400" cy="874643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47442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52FAE6-CEBF-4E4F-A390-19AD93BB8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 y="636111"/>
            <a:ext cx="24384000" cy="13716000"/>
          </a:xfrm>
          <a:prstGeom prst="rect">
            <a:avLst/>
          </a:prstGeom>
        </p:spPr>
      </p:pic>
      <p:grpSp>
        <p:nvGrpSpPr>
          <p:cNvPr id="14" name="Group 13">
            <a:extLst>
              <a:ext uri="{FF2B5EF4-FFF2-40B4-BE49-F238E27FC236}">
                <a16:creationId xmlns:a16="http://schemas.microsoft.com/office/drawing/2014/main" id="{1F07F86C-9A33-F44D-846D-C2C65F592350}"/>
              </a:ext>
            </a:extLst>
          </p:cNvPr>
          <p:cNvGrpSpPr/>
          <p:nvPr/>
        </p:nvGrpSpPr>
        <p:grpSpPr>
          <a:xfrm>
            <a:off x="1073424" y="602562"/>
            <a:ext cx="21826334" cy="11284639"/>
            <a:chOff x="1073424" y="602562"/>
            <a:chExt cx="21826334" cy="11284639"/>
          </a:xfrm>
        </p:grpSpPr>
        <p:sp>
          <p:nvSpPr>
            <p:cNvPr id="19" name="Text Box 50"/>
            <p:cNvSpPr txBox="1">
              <a:spLocks noChangeArrowheads="1"/>
            </p:cNvSpPr>
            <p:nvPr/>
          </p:nvSpPr>
          <p:spPr bwMode="auto">
            <a:xfrm>
              <a:off x="1073424" y="602562"/>
              <a:ext cx="9457214" cy="1323439"/>
            </a:xfrm>
            <a:prstGeom prst="rect">
              <a:avLst/>
            </a:prstGeom>
            <a:solidFill>
              <a:schemeClr val="accent1"/>
            </a:solidFill>
            <a:ln w="9525">
              <a:noFill/>
              <a:miter lim="800000"/>
              <a:headEnd/>
              <a:tailEnd/>
            </a:ln>
          </p:spPr>
          <p:txBody>
            <a:bodyPr wrap="square">
              <a:prstTxWarp prst="textNoShape">
                <a:avLst/>
              </a:prstTxWarp>
              <a:spAutoFit/>
            </a:bodyPr>
            <a:lstStyle/>
            <a:p>
              <a:pPr algn="ctr"/>
              <a:r>
                <a:rPr lang="en-US" sz="4000" b="1" dirty="0">
                  <a:solidFill>
                    <a:prstClr val="white"/>
                  </a:solidFill>
                </a:rPr>
                <a:t>Exclusive large-scale </a:t>
              </a:r>
              <a:r>
                <a:rPr lang="en-US" sz="4000" b="1" dirty="0" err="1">
                  <a:solidFill>
                    <a:prstClr val="white"/>
                  </a:solidFill>
                </a:rPr>
                <a:t>centralised</a:t>
              </a:r>
              <a:r>
                <a:rPr lang="en-US" sz="4000" b="1" dirty="0">
                  <a:solidFill>
                    <a:prstClr val="white"/>
                  </a:solidFill>
                </a:rPr>
                <a:t> infrastructure and institutions</a:t>
              </a:r>
            </a:p>
          </p:txBody>
        </p:sp>
        <p:sp>
          <p:nvSpPr>
            <p:cNvPr id="12" name="Text Box 50"/>
            <p:cNvSpPr txBox="1">
              <a:spLocks noChangeArrowheads="1"/>
            </p:cNvSpPr>
            <p:nvPr/>
          </p:nvSpPr>
          <p:spPr bwMode="auto">
            <a:xfrm>
              <a:off x="12957455" y="602562"/>
              <a:ext cx="9942303" cy="1323439"/>
            </a:xfrm>
            <a:prstGeom prst="rect">
              <a:avLst/>
            </a:prstGeom>
            <a:solidFill>
              <a:schemeClr val="accent2"/>
            </a:solidFill>
            <a:ln w="9525">
              <a:noFill/>
              <a:miter lim="800000"/>
              <a:headEnd/>
              <a:tailEnd/>
            </a:ln>
          </p:spPr>
          <p:txBody>
            <a:bodyPr wrap="square">
              <a:prstTxWarp prst="textNoShape">
                <a:avLst/>
              </a:prstTxWarp>
              <a:spAutoFit/>
            </a:bodyPr>
            <a:lstStyle/>
            <a:p>
              <a:pPr algn="ctr"/>
              <a:r>
                <a:rPr lang="en-US" sz="4000" b="1" dirty="0">
                  <a:solidFill>
                    <a:prstClr val="white"/>
                  </a:solidFill>
                </a:rPr>
                <a:t>Flexible, integrated, complex infrastructure and institutions</a:t>
              </a:r>
            </a:p>
          </p:txBody>
        </p:sp>
        <p:cxnSp>
          <p:nvCxnSpPr>
            <p:cNvPr id="3" name="Straight Connector 2"/>
            <p:cNvCxnSpPr>
              <a:cxnSpLocks/>
            </p:cNvCxnSpPr>
            <p:nvPr/>
          </p:nvCxnSpPr>
          <p:spPr>
            <a:xfrm>
              <a:off x="11767287" y="2941984"/>
              <a:ext cx="0" cy="8945217"/>
            </a:xfrm>
            <a:prstGeom prst="line">
              <a:avLst/>
            </a:prstGeom>
            <a:ln w="1143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ight Arrow 1"/>
            <p:cNvSpPr/>
            <p:nvPr/>
          </p:nvSpPr>
          <p:spPr>
            <a:xfrm>
              <a:off x="11134063" y="746302"/>
              <a:ext cx="1296208" cy="969264"/>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200">
                <a:solidFill>
                  <a:prstClr val="white"/>
                </a:solidFill>
              </a:endParaRPr>
            </a:p>
          </p:txBody>
        </p:sp>
      </p:grpSp>
      <p:grpSp>
        <p:nvGrpSpPr>
          <p:cNvPr id="16" name="Group 15">
            <a:extLst>
              <a:ext uri="{FF2B5EF4-FFF2-40B4-BE49-F238E27FC236}">
                <a16:creationId xmlns:a16="http://schemas.microsoft.com/office/drawing/2014/main" id="{0B801883-FC0B-674C-A4F4-6B4AEFB9F971}"/>
              </a:ext>
            </a:extLst>
          </p:cNvPr>
          <p:cNvGrpSpPr/>
          <p:nvPr/>
        </p:nvGrpSpPr>
        <p:grpSpPr>
          <a:xfrm>
            <a:off x="12430271" y="7414592"/>
            <a:ext cx="5804452" cy="5804452"/>
            <a:chOff x="12430271" y="7414592"/>
            <a:chExt cx="5804452" cy="5804452"/>
          </a:xfrm>
        </p:grpSpPr>
        <p:sp>
          <p:nvSpPr>
            <p:cNvPr id="11" name="Oval 10">
              <a:extLst>
                <a:ext uri="{FF2B5EF4-FFF2-40B4-BE49-F238E27FC236}">
                  <a16:creationId xmlns:a16="http://schemas.microsoft.com/office/drawing/2014/main" id="{C5B4B1BD-0A98-2C49-8DDD-3A6696F7766D}"/>
                </a:ext>
              </a:extLst>
            </p:cNvPr>
            <p:cNvSpPr/>
            <p:nvPr/>
          </p:nvSpPr>
          <p:spPr>
            <a:xfrm>
              <a:off x="12430271" y="7414592"/>
              <a:ext cx="5804452" cy="5804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96928E-2652-A645-B25C-1F8AAAC43929}"/>
                </a:ext>
              </a:extLst>
            </p:cNvPr>
            <p:cNvSpPr txBox="1"/>
            <p:nvPr/>
          </p:nvSpPr>
          <p:spPr>
            <a:xfrm>
              <a:off x="13124424" y="9039545"/>
              <a:ext cx="4416145" cy="2554545"/>
            </a:xfrm>
            <a:prstGeom prst="rect">
              <a:avLst/>
            </a:prstGeom>
            <a:noFill/>
          </p:spPr>
          <p:txBody>
            <a:bodyPr wrap="square" rtlCol="0">
              <a:spAutoFit/>
            </a:bodyPr>
            <a:lstStyle/>
            <a:p>
              <a:pPr algn="ctr"/>
              <a:r>
                <a:rPr lang="en-US" sz="4000" b="1" dirty="0">
                  <a:solidFill>
                    <a:schemeClr val="bg1"/>
                  </a:solidFill>
                </a:rPr>
                <a:t>Adaptability, </a:t>
              </a:r>
            </a:p>
            <a:p>
              <a:pPr algn="ctr"/>
              <a:r>
                <a:rPr lang="en-US" sz="4000" b="1" dirty="0">
                  <a:solidFill>
                    <a:schemeClr val="bg1"/>
                  </a:solidFill>
                </a:rPr>
                <a:t>Flexibility, </a:t>
              </a:r>
            </a:p>
            <a:p>
              <a:pPr algn="ctr"/>
              <a:r>
                <a:rPr lang="en-US" sz="4000" b="1" dirty="0">
                  <a:solidFill>
                    <a:schemeClr val="bg1"/>
                  </a:solidFill>
                </a:rPr>
                <a:t>Resilience &amp; </a:t>
              </a:r>
            </a:p>
            <a:p>
              <a:pPr algn="ctr"/>
              <a:r>
                <a:rPr lang="en-US" sz="4000" b="1" dirty="0">
                  <a:solidFill>
                    <a:schemeClr val="bg1"/>
                  </a:solidFill>
                </a:rPr>
                <a:t>Reflexivity</a:t>
              </a:r>
            </a:p>
          </p:txBody>
        </p:sp>
      </p:grpSp>
    </p:spTree>
    <p:extLst>
      <p:ext uri="{BB962C8B-B14F-4D97-AF65-F5344CB8AC3E}">
        <p14:creationId xmlns:p14="http://schemas.microsoft.com/office/powerpoint/2010/main" val="323238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CFF83F-90F0-114D-A8B6-E95CE9257B3B}"/>
              </a:ext>
            </a:extLst>
          </p:cNvPr>
          <p:cNvSpPr txBox="1"/>
          <p:nvPr/>
        </p:nvSpPr>
        <p:spPr>
          <a:xfrm>
            <a:off x="1157619" y="600669"/>
            <a:ext cx="12160816" cy="1077218"/>
          </a:xfrm>
          <a:prstGeom prst="rect">
            <a:avLst/>
          </a:prstGeom>
          <a:noFill/>
        </p:spPr>
        <p:txBody>
          <a:bodyPr wrap="square" rtlCol="0">
            <a:spAutoFit/>
          </a:bodyPr>
          <a:lstStyle/>
          <a:p>
            <a:r>
              <a:rPr lang="en-US" sz="6400" b="1" dirty="0">
                <a:solidFill>
                  <a:schemeClr val="tx2"/>
                </a:solidFill>
                <a:latin typeface="Arial"/>
                <a:ea typeface="Arial"/>
                <a:cs typeface="Arial"/>
              </a:rPr>
              <a:t>Urban water transitions</a:t>
            </a:r>
          </a:p>
        </p:txBody>
      </p:sp>
      <p:sp>
        <p:nvSpPr>
          <p:cNvPr id="5" name="Rectangle 4">
            <a:extLst>
              <a:ext uri="{FF2B5EF4-FFF2-40B4-BE49-F238E27FC236}">
                <a16:creationId xmlns:a16="http://schemas.microsoft.com/office/drawing/2014/main" id="{8D8CC8D8-73D7-F146-8F4A-9338BC0C9EE6}"/>
              </a:ext>
            </a:extLst>
          </p:cNvPr>
          <p:cNvSpPr/>
          <p:nvPr/>
        </p:nvSpPr>
        <p:spPr>
          <a:xfrm>
            <a:off x="0" y="11767930"/>
            <a:ext cx="24377650" cy="1948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97E2C2E-8116-7D44-9B51-624239C499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62596" y="198000"/>
            <a:ext cx="19652459" cy="13320000"/>
          </a:xfrm>
          <a:prstGeom prst="rect">
            <a:avLst/>
          </a:prstGeom>
        </p:spPr>
      </p:pic>
      <p:pic>
        <p:nvPicPr>
          <p:cNvPr id="10" name="Picture 9">
            <a:extLst>
              <a:ext uri="{FF2B5EF4-FFF2-40B4-BE49-F238E27FC236}">
                <a16:creationId xmlns:a16="http://schemas.microsoft.com/office/drawing/2014/main" id="{73B230F7-0318-D641-BAE5-997A81B2794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62596" y="198040"/>
            <a:ext cx="19652400" cy="13319960"/>
          </a:xfrm>
          <a:prstGeom prst="rect">
            <a:avLst/>
          </a:prstGeom>
        </p:spPr>
      </p:pic>
    </p:spTree>
    <p:extLst>
      <p:ext uri="{BB962C8B-B14F-4D97-AF65-F5344CB8AC3E}">
        <p14:creationId xmlns:p14="http://schemas.microsoft.com/office/powerpoint/2010/main" val="245525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reen_wall.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Box 4"/>
          <p:cNvSpPr txBox="1"/>
          <p:nvPr/>
        </p:nvSpPr>
        <p:spPr>
          <a:xfrm>
            <a:off x="1092512" y="585474"/>
            <a:ext cx="9812752" cy="2123658"/>
          </a:xfrm>
          <a:prstGeom prst="rect">
            <a:avLst/>
          </a:prstGeom>
          <a:noFill/>
        </p:spPr>
        <p:txBody>
          <a:bodyPr wrap="square" rtlCol="0">
            <a:spAutoFit/>
          </a:bodyPr>
          <a:lstStyle/>
          <a:p>
            <a:pPr algn="ctr"/>
            <a:r>
              <a:rPr lang="en-US" sz="6600" b="1" dirty="0">
                <a:solidFill>
                  <a:srgbClr val="000000"/>
                </a:solidFill>
                <a:latin typeface="Arial"/>
                <a:ea typeface="Arial"/>
                <a:cs typeface="Arial"/>
              </a:rPr>
              <a:t>Water sensitive outcomes</a:t>
            </a:r>
          </a:p>
        </p:txBody>
      </p:sp>
      <p:sp>
        <p:nvSpPr>
          <p:cNvPr id="6" name="TextBox 5"/>
          <p:cNvSpPr txBox="1"/>
          <p:nvPr/>
        </p:nvSpPr>
        <p:spPr>
          <a:xfrm>
            <a:off x="2063916" y="5926338"/>
            <a:ext cx="2043502" cy="461819"/>
          </a:xfrm>
          <a:prstGeom prst="rect">
            <a:avLst/>
          </a:prstGeom>
          <a:noFill/>
        </p:spPr>
        <p:txBody>
          <a:bodyPr wrap="none" rtlCol="0">
            <a:spAutoFit/>
          </a:bodyPr>
          <a:lstStyle/>
          <a:p>
            <a:pPr algn="ctr"/>
            <a:r>
              <a:rPr lang="en-US" sz="2401" spc="450" dirty="0">
                <a:solidFill>
                  <a:schemeClr val="tx2"/>
                </a:solidFill>
                <a:latin typeface="Arial"/>
                <a:ea typeface="Arial"/>
                <a:cs typeface="Arial"/>
              </a:rPr>
              <a:t>LIVEABLE</a:t>
            </a:r>
            <a:endParaRPr lang="en-US" sz="3601" spc="450" dirty="0">
              <a:solidFill>
                <a:schemeClr val="tx2"/>
              </a:solidFill>
              <a:latin typeface="Arial"/>
              <a:ea typeface="Arial"/>
              <a:cs typeface="Arial"/>
            </a:endParaRPr>
          </a:p>
        </p:txBody>
      </p:sp>
      <p:sp>
        <p:nvSpPr>
          <p:cNvPr id="7" name="TextBox 6"/>
          <p:cNvSpPr txBox="1"/>
          <p:nvPr/>
        </p:nvSpPr>
        <p:spPr>
          <a:xfrm>
            <a:off x="7358122" y="5926338"/>
            <a:ext cx="2237572" cy="461819"/>
          </a:xfrm>
          <a:prstGeom prst="rect">
            <a:avLst/>
          </a:prstGeom>
          <a:noFill/>
        </p:spPr>
        <p:txBody>
          <a:bodyPr wrap="none" rtlCol="0">
            <a:spAutoFit/>
          </a:bodyPr>
          <a:lstStyle/>
          <a:p>
            <a:pPr algn="ctr"/>
            <a:r>
              <a:rPr lang="en-US" sz="2401" spc="450" dirty="0">
                <a:solidFill>
                  <a:schemeClr val="tx2"/>
                </a:solidFill>
                <a:latin typeface="Arial"/>
                <a:ea typeface="Arial"/>
                <a:cs typeface="Arial"/>
              </a:rPr>
              <a:t>RESILIENT</a:t>
            </a:r>
            <a:endParaRPr lang="en-US" sz="3601" spc="450" dirty="0">
              <a:solidFill>
                <a:schemeClr val="tx2"/>
              </a:solidFill>
              <a:latin typeface="Arial"/>
              <a:ea typeface="Arial"/>
              <a:cs typeface="Arial"/>
            </a:endParaRPr>
          </a:p>
        </p:txBody>
      </p:sp>
      <p:sp>
        <p:nvSpPr>
          <p:cNvPr id="8" name="TextBox 7"/>
          <p:cNvSpPr txBox="1"/>
          <p:nvPr/>
        </p:nvSpPr>
        <p:spPr>
          <a:xfrm>
            <a:off x="1779115" y="8997015"/>
            <a:ext cx="2860700" cy="461819"/>
          </a:xfrm>
          <a:prstGeom prst="rect">
            <a:avLst/>
          </a:prstGeom>
          <a:noFill/>
        </p:spPr>
        <p:txBody>
          <a:bodyPr wrap="none" rtlCol="0">
            <a:spAutoFit/>
          </a:bodyPr>
          <a:lstStyle/>
          <a:p>
            <a:pPr algn="ctr"/>
            <a:r>
              <a:rPr lang="en-US" sz="2401" spc="450" dirty="0">
                <a:solidFill>
                  <a:schemeClr val="tx2"/>
                </a:solidFill>
                <a:latin typeface="Arial"/>
                <a:ea typeface="Arial"/>
                <a:cs typeface="Arial"/>
              </a:rPr>
              <a:t>SUSTAINABLE</a:t>
            </a:r>
            <a:endParaRPr lang="en-US" sz="3601" spc="450" dirty="0">
              <a:solidFill>
                <a:schemeClr val="tx2"/>
              </a:solidFill>
              <a:latin typeface="Arial"/>
              <a:ea typeface="Arial"/>
              <a:cs typeface="Arial"/>
            </a:endParaRPr>
          </a:p>
        </p:txBody>
      </p:sp>
      <p:sp>
        <p:nvSpPr>
          <p:cNvPr id="9" name="TextBox 8"/>
          <p:cNvSpPr txBox="1"/>
          <p:nvPr/>
        </p:nvSpPr>
        <p:spPr>
          <a:xfrm>
            <a:off x="7115558" y="8997015"/>
            <a:ext cx="2722708" cy="461819"/>
          </a:xfrm>
          <a:prstGeom prst="rect">
            <a:avLst/>
          </a:prstGeom>
          <a:noFill/>
        </p:spPr>
        <p:txBody>
          <a:bodyPr wrap="none" rtlCol="0">
            <a:spAutoFit/>
          </a:bodyPr>
          <a:lstStyle/>
          <a:p>
            <a:pPr algn="ctr"/>
            <a:r>
              <a:rPr lang="en-US" sz="2401" spc="450" dirty="0">
                <a:solidFill>
                  <a:schemeClr val="tx2"/>
                </a:solidFill>
                <a:latin typeface="Arial"/>
                <a:ea typeface="Arial"/>
                <a:cs typeface="Arial"/>
              </a:rPr>
              <a:t>PRODUCTIVE</a:t>
            </a:r>
            <a:endParaRPr lang="en-US" sz="3601" spc="450" dirty="0">
              <a:solidFill>
                <a:schemeClr val="tx2"/>
              </a:solidFill>
              <a:latin typeface="Arial"/>
              <a:ea typeface="Arial"/>
              <a:cs typeface="Arial"/>
            </a:endParaRPr>
          </a:p>
        </p:txBody>
      </p:sp>
      <p:sp>
        <p:nvSpPr>
          <p:cNvPr id="10" name="Shape 2525"/>
          <p:cNvSpPr/>
          <p:nvPr/>
        </p:nvSpPr>
        <p:spPr>
          <a:xfrm>
            <a:off x="2499728" y="4896097"/>
            <a:ext cx="1105263" cy="829163"/>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000000"/>
          </a:solidFill>
          <a:ln w="12700">
            <a:miter lim="400000"/>
          </a:ln>
        </p:spPr>
        <p:txBody>
          <a:bodyPr lIns="28575" tIns="28575" rIns="28575" bIns="28575" anchor="ctr"/>
          <a:lstStyle/>
          <a:p>
            <a:pPr defTabSz="3428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dirty="0"/>
          </a:p>
        </p:txBody>
      </p:sp>
      <p:sp>
        <p:nvSpPr>
          <p:cNvPr id="11" name="Shape 2793"/>
          <p:cNvSpPr/>
          <p:nvPr/>
        </p:nvSpPr>
        <p:spPr>
          <a:xfrm>
            <a:off x="8025934" y="7819066"/>
            <a:ext cx="992736" cy="898631"/>
          </a:xfrm>
          <a:custGeom>
            <a:avLst/>
            <a:gdLst/>
            <a:ahLst/>
            <a:cxnLst>
              <a:cxn ang="0">
                <a:pos x="wd2" y="hd2"/>
              </a:cxn>
              <a:cxn ang="5400000">
                <a:pos x="wd2" y="hd2"/>
              </a:cxn>
              <a:cxn ang="10800000">
                <a:pos x="wd2" y="hd2"/>
              </a:cxn>
              <a:cxn ang="16200000">
                <a:pos x="wd2" y="hd2"/>
              </a:cxn>
            </a:cxnLst>
            <a:rect l="0" t="0" r="r" b="b"/>
            <a:pathLst>
              <a:path w="21600" h="21600" extrusionOk="0">
                <a:moveTo>
                  <a:pt x="9686" y="14720"/>
                </a:moveTo>
                <a:cubicBezTo>
                  <a:pt x="9513" y="14863"/>
                  <a:pt x="9355" y="14945"/>
                  <a:pt x="9084" y="14965"/>
                </a:cubicBezTo>
                <a:lnTo>
                  <a:pt x="9084" y="13151"/>
                </a:lnTo>
                <a:cubicBezTo>
                  <a:pt x="9199" y="13182"/>
                  <a:pt x="9248" y="13219"/>
                  <a:pt x="9358" y="13260"/>
                </a:cubicBezTo>
                <a:cubicBezTo>
                  <a:pt x="9469" y="13302"/>
                  <a:pt x="9568" y="13357"/>
                  <a:pt x="9656" y="13424"/>
                </a:cubicBezTo>
                <a:cubicBezTo>
                  <a:pt x="9744" y="13491"/>
                  <a:pt x="9814" y="13575"/>
                  <a:pt x="9867" y="13673"/>
                </a:cubicBezTo>
                <a:cubicBezTo>
                  <a:pt x="9920" y="13772"/>
                  <a:pt x="9946" y="13894"/>
                  <a:pt x="9946" y="14039"/>
                </a:cubicBezTo>
                <a:cubicBezTo>
                  <a:pt x="9946" y="14350"/>
                  <a:pt x="9859" y="14577"/>
                  <a:pt x="9686" y="14720"/>
                </a:cubicBezTo>
                <a:moveTo>
                  <a:pt x="8631" y="12100"/>
                </a:moveTo>
                <a:cubicBezTo>
                  <a:pt x="8526" y="12074"/>
                  <a:pt x="8486" y="12041"/>
                  <a:pt x="8383" y="12003"/>
                </a:cubicBezTo>
                <a:cubicBezTo>
                  <a:pt x="8280" y="11964"/>
                  <a:pt x="8189" y="11913"/>
                  <a:pt x="8112" y="11851"/>
                </a:cubicBezTo>
                <a:cubicBezTo>
                  <a:pt x="8034" y="11789"/>
                  <a:pt x="7969" y="11714"/>
                  <a:pt x="7919" y="11625"/>
                </a:cubicBezTo>
                <a:cubicBezTo>
                  <a:pt x="7869" y="11537"/>
                  <a:pt x="7844" y="11431"/>
                  <a:pt x="7844" y="11306"/>
                </a:cubicBezTo>
                <a:cubicBezTo>
                  <a:pt x="7844" y="11031"/>
                  <a:pt x="7918" y="10835"/>
                  <a:pt x="8067" y="10718"/>
                </a:cubicBezTo>
                <a:cubicBezTo>
                  <a:pt x="8214" y="10601"/>
                  <a:pt x="8360" y="10543"/>
                  <a:pt x="8631" y="10543"/>
                </a:cubicBezTo>
                <a:cubicBezTo>
                  <a:pt x="8631" y="10543"/>
                  <a:pt x="8631" y="12100"/>
                  <a:pt x="8631" y="12100"/>
                </a:cubicBezTo>
                <a:close/>
                <a:moveTo>
                  <a:pt x="10255" y="12723"/>
                </a:moveTo>
                <a:cubicBezTo>
                  <a:pt x="10089" y="12593"/>
                  <a:pt x="9898" y="12487"/>
                  <a:pt x="9683" y="12404"/>
                </a:cubicBezTo>
                <a:cubicBezTo>
                  <a:pt x="9466" y="12321"/>
                  <a:pt x="9310" y="12248"/>
                  <a:pt x="9084" y="12186"/>
                </a:cubicBezTo>
                <a:lnTo>
                  <a:pt x="9084" y="10543"/>
                </a:lnTo>
                <a:cubicBezTo>
                  <a:pt x="9355" y="10543"/>
                  <a:pt x="9488" y="10613"/>
                  <a:pt x="9611" y="10753"/>
                </a:cubicBezTo>
                <a:cubicBezTo>
                  <a:pt x="9734" y="10893"/>
                  <a:pt x="9800" y="11096"/>
                  <a:pt x="9810" y="11361"/>
                </a:cubicBezTo>
                <a:lnTo>
                  <a:pt x="10669" y="11361"/>
                </a:lnTo>
                <a:cubicBezTo>
                  <a:pt x="10669" y="11106"/>
                  <a:pt x="10625" y="10883"/>
                  <a:pt x="10537" y="10690"/>
                </a:cubicBezTo>
                <a:cubicBezTo>
                  <a:pt x="10450" y="10499"/>
                  <a:pt x="10331" y="10340"/>
                  <a:pt x="10183" y="10216"/>
                </a:cubicBezTo>
                <a:cubicBezTo>
                  <a:pt x="10035" y="10091"/>
                  <a:pt x="9860" y="9998"/>
                  <a:pt x="9659" y="9935"/>
                </a:cubicBezTo>
                <a:cubicBezTo>
                  <a:pt x="9459" y="9873"/>
                  <a:pt x="9310" y="9842"/>
                  <a:pt x="9084" y="9842"/>
                </a:cubicBezTo>
                <a:lnTo>
                  <a:pt x="9084" y="9331"/>
                </a:lnTo>
                <a:lnTo>
                  <a:pt x="8631" y="9331"/>
                </a:lnTo>
                <a:lnTo>
                  <a:pt x="8631" y="9842"/>
                </a:lnTo>
                <a:cubicBezTo>
                  <a:pt x="8405" y="9842"/>
                  <a:pt x="8253" y="9876"/>
                  <a:pt x="8048" y="9943"/>
                </a:cubicBezTo>
                <a:cubicBezTo>
                  <a:pt x="7842" y="10011"/>
                  <a:pt x="7660" y="10108"/>
                  <a:pt x="7501" y="10235"/>
                </a:cubicBezTo>
                <a:cubicBezTo>
                  <a:pt x="7343" y="10363"/>
                  <a:pt x="7218" y="10521"/>
                  <a:pt x="7125" y="10710"/>
                </a:cubicBezTo>
                <a:cubicBezTo>
                  <a:pt x="7032" y="10899"/>
                  <a:pt x="6985" y="11119"/>
                  <a:pt x="6985" y="11368"/>
                </a:cubicBezTo>
                <a:cubicBezTo>
                  <a:pt x="6985" y="11654"/>
                  <a:pt x="7035" y="11892"/>
                  <a:pt x="7136" y="12085"/>
                </a:cubicBezTo>
                <a:cubicBezTo>
                  <a:pt x="7237" y="12277"/>
                  <a:pt x="7368" y="12436"/>
                  <a:pt x="7531" y="12563"/>
                </a:cubicBezTo>
                <a:cubicBezTo>
                  <a:pt x="7694" y="12691"/>
                  <a:pt x="7878" y="12794"/>
                  <a:pt x="8081" y="12875"/>
                </a:cubicBezTo>
                <a:cubicBezTo>
                  <a:pt x="8285" y="12956"/>
                  <a:pt x="8426" y="13024"/>
                  <a:pt x="8631" y="13081"/>
                </a:cubicBezTo>
                <a:lnTo>
                  <a:pt x="8631" y="14965"/>
                </a:lnTo>
                <a:cubicBezTo>
                  <a:pt x="8285" y="14955"/>
                  <a:pt x="8100" y="14852"/>
                  <a:pt x="7950" y="14654"/>
                </a:cubicBezTo>
                <a:cubicBezTo>
                  <a:pt x="7799" y="14457"/>
                  <a:pt x="7726" y="14187"/>
                  <a:pt x="7731" y="13844"/>
                </a:cubicBezTo>
                <a:lnTo>
                  <a:pt x="6872" y="13844"/>
                </a:lnTo>
                <a:cubicBezTo>
                  <a:pt x="6867" y="14135"/>
                  <a:pt x="6908" y="14392"/>
                  <a:pt x="6996" y="14615"/>
                </a:cubicBezTo>
                <a:cubicBezTo>
                  <a:pt x="7085" y="14839"/>
                  <a:pt x="7209" y="15027"/>
                  <a:pt x="7369" y="15180"/>
                </a:cubicBezTo>
                <a:cubicBezTo>
                  <a:pt x="7530" y="15333"/>
                  <a:pt x="7723" y="15451"/>
                  <a:pt x="7950" y="15534"/>
                </a:cubicBezTo>
                <a:cubicBezTo>
                  <a:pt x="8176" y="15617"/>
                  <a:pt x="8360" y="15661"/>
                  <a:pt x="8631" y="15667"/>
                </a:cubicBezTo>
                <a:lnTo>
                  <a:pt x="8631" y="16199"/>
                </a:lnTo>
                <a:lnTo>
                  <a:pt x="9084" y="16199"/>
                </a:lnTo>
                <a:lnTo>
                  <a:pt x="9084" y="15667"/>
                </a:lnTo>
                <a:cubicBezTo>
                  <a:pt x="9335" y="15656"/>
                  <a:pt x="9504" y="15613"/>
                  <a:pt x="9720" y="15538"/>
                </a:cubicBezTo>
                <a:cubicBezTo>
                  <a:pt x="9936" y="15463"/>
                  <a:pt x="10124" y="15354"/>
                  <a:pt x="10285" y="15211"/>
                </a:cubicBezTo>
                <a:cubicBezTo>
                  <a:pt x="10445" y="15068"/>
                  <a:pt x="10573" y="14889"/>
                  <a:pt x="10666" y="14673"/>
                </a:cubicBezTo>
                <a:cubicBezTo>
                  <a:pt x="10758" y="14459"/>
                  <a:pt x="10805" y="14205"/>
                  <a:pt x="10805" y="13914"/>
                </a:cubicBezTo>
                <a:cubicBezTo>
                  <a:pt x="10805" y="13634"/>
                  <a:pt x="10755" y="13398"/>
                  <a:pt x="10654" y="13206"/>
                </a:cubicBezTo>
                <a:cubicBezTo>
                  <a:pt x="10554" y="13014"/>
                  <a:pt x="10421" y="12853"/>
                  <a:pt x="10255" y="12723"/>
                </a:cubicBezTo>
                <a:moveTo>
                  <a:pt x="12764" y="0"/>
                </a:moveTo>
                <a:cubicBezTo>
                  <a:pt x="9919" y="0"/>
                  <a:pt x="7396" y="1350"/>
                  <a:pt x="5779" y="3437"/>
                </a:cubicBezTo>
                <a:cubicBezTo>
                  <a:pt x="6324" y="3259"/>
                  <a:pt x="6890" y="3132"/>
                  <a:pt x="7472" y="3051"/>
                </a:cubicBezTo>
                <a:cubicBezTo>
                  <a:pt x="8868" y="1774"/>
                  <a:pt x="10722" y="987"/>
                  <a:pt x="12764" y="987"/>
                </a:cubicBezTo>
                <a:cubicBezTo>
                  <a:pt x="17099" y="987"/>
                  <a:pt x="20613" y="4502"/>
                  <a:pt x="20613" y="8836"/>
                </a:cubicBezTo>
                <a:cubicBezTo>
                  <a:pt x="20613"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8836" y="20613"/>
                </a:moveTo>
                <a:cubicBezTo>
                  <a:pt x="4501" y="20613"/>
                  <a:pt x="987" y="17098"/>
                  <a:pt x="987" y="12764"/>
                </a:cubicBezTo>
                <a:cubicBezTo>
                  <a:pt x="987" y="8429"/>
                  <a:pt x="4501" y="4915"/>
                  <a:pt x="8836" y="4915"/>
                </a:cubicBezTo>
                <a:cubicBezTo>
                  <a:pt x="13172" y="4915"/>
                  <a:pt x="16685" y="8429"/>
                  <a:pt x="16685" y="12764"/>
                </a:cubicBezTo>
                <a:cubicBezTo>
                  <a:pt x="16685" y="17098"/>
                  <a:pt x="13172" y="20613"/>
                  <a:pt x="8836" y="20613"/>
                </a:cubicBezTo>
                <a:moveTo>
                  <a:pt x="8836" y="3927"/>
                </a:moveTo>
                <a:cubicBezTo>
                  <a:pt x="3956" y="3927"/>
                  <a:pt x="0" y="7884"/>
                  <a:pt x="0" y="12764"/>
                </a:cubicBezTo>
                <a:cubicBezTo>
                  <a:pt x="0" y="17644"/>
                  <a:pt x="3956" y="21600"/>
                  <a:pt x="8836" y="21600"/>
                </a:cubicBezTo>
                <a:cubicBezTo>
                  <a:pt x="13716" y="21600"/>
                  <a:pt x="17673" y="17644"/>
                  <a:pt x="17673" y="12764"/>
                </a:cubicBezTo>
                <a:cubicBezTo>
                  <a:pt x="17673" y="7884"/>
                  <a:pt x="13716" y="3927"/>
                  <a:pt x="8836" y="3927"/>
                </a:cubicBezTo>
              </a:path>
            </a:pathLst>
          </a:custGeom>
          <a:solidFill>
            <a:srgbClr val="000000"/>
          </a:solidFill>
          <a:ln w="12700">
            <a:miter lim="400000"/>
          </a:ln>
        </p:spPr>
        <p:txBody>
          <a:bodyPr lIns="28575" tIns="28575" rIns="28575" bIns="28575" anchor="ctr"/>
          <a:lstStyle/>
          <a:p>
            <a:pPr defTabSz="3428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dirty="0"/>
          </a:p>
        </p:txBody>
      </p:sp>
      <p:grpSp>
        <p:nvGrpSpPr>
          <p:cNvPr id="14" name="Group 13"/>
          <p:cNvGrpSpPr/>
          <p:nvPr/>
        </p:nvGrpSpPr>
        <p:grpSpPr>
          <a:xfrm>
            <a:off x="7975134" y="5006505"/>
            <a:ext cx="1019606" cy="666367"/>
            <a:chOff x="4330350" y="12186372"/>
            <a:chExt cx="621122" cy="421894"/>
          </a:xfrm>
          <a:noFill/>
        </p:grpSpPr>
        <p:sp>
          <p:nvSpPr>
            <p:cNvPr id="15" name="Freeform 631"/>
            <p:cNvSpPr>
              <a:spLocks noChangeArrowheads="1"/>
            </p:cNvSpPr>
            <p:nvPr/>
          </p:nvSpPr>
          <p:spPr bwMode="auto">
            <a:xfrm>
              <a:off x="4330350" y="12186372"/>
              <a:ext cx="621122" cy="421894"/>
            </a:xfrm>
            <a:custGeom>
              <a:avLst/>
              <a:gdLst>
                <a:gd name="T0" fmla="*/ 934 w 935"/>
                <a:gd name="T1" fmla="*/ 0 h 635"/>
                <a:gd name="T2" fmla="*/ 0 w 935"/>
                <a:gd name="T3" fmla="*/ 0 h 635"/>
                <a:gd name="T4" fmla="*/ 0 w 935"/>
                <a:gd name="T5" fmla="*/ 634 h 635"/>
                <a:gd name="T6" fmla="*/ 934 w 935"/>
                <a:gd name="T7" fmla="*/ 634 h 635"/>
                <a:gd name="T8" fmla="*/ 934 w 935"/>
                <a:gd name="T9" fmla="*/ 0 h 635"/>
              </a:gdLst>
              <a:ahLst/>
              <a:cxnLst>
                <a:cxn ang="0">
                  <a:pos x="T0" y="T1"/>
                </a:cxn>
                <a:cxn ang="0">
                  <a:pos x="T2" y="T3"/>
                </a:cxn>
                <a:cxn ang="0">
                  <a:pos x="T4" y="T5"/>
                </a:cxn>
                <a:cxn ang="0">
                  <a:pos x="T6" y="T7"/>
                </a:cxn>
                <a:cxn ang="0">
                  <a:pos x="T8" y="T9"/>
                </a:cxn>
              </a:cxnLst>
              <a:rect l="0" t="0" r="r" b="b"/>
              <a:pathLst>
                <a:path w="935" h="635">
                  <a:moveTo>
                    <a:pt x="934" y="0"/>
                  </a:moveTo>
                  <a:lnTo>
                    <a:pt x="0" y="0"/>
                  </a:lnTo>
                  <a:lnTo>
                    <a:pt x="0" y="634"/>
                  </a:lnTo>
                  <a:lnTo>
                    <a:pt x="934" y="634"/>
                  </a:lnTo>
                  <a:lnTo>
                    <a:pt x="934" y="0"/>
                  </a:lnTo>
                </a:path>
              </a:pathLst>
            </a:custGeom>
            <a:grpFill/>
            <a:ln w="34290" cap="flat">
              <a:solidFill>
                <a:srgbClr val="000000"/>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1" dirty="0">
                <a:solidFill>
                  <a:srgbClr val="000000"/>
                </a:solidFill>
                <a:latin typeface="Arial"/>
              </a:endParaRPr>
            </a:p>
          </p:txBody>
        </p:sp>
        <p:sp>
          <p:nvSpPr>
            <p:cNvPr id="16" name="Freeform 632"/>
            <p:cNvSpPr>
              <a:spLocks noChangeArrowheads="1"/>
            </p:cNvSpPr>
            <p:nvPr/>
          </p:nvSpPr>
          <p:spPr bwMode="auto">
            <a:xfrm>
              <a:off x="4330350" y="12347511"/>
              <a:ext cx="621122" cy="222666"/>
            </a:xfrm>
            <a:custGeom>
              <a:avLst/>
              <a:gdLst>
                <a:gd name="T0" fmla="*/ 0 w 935"/>
                <a:gd name="T1" fmla="*/ 306 h 337"/>
                <a:gd name="T2" fmla="*/ 344 w 935"/>
                <a:gd name="T3" fmla="*/ 0 h 337"/>
                <a:gd name="T4" fmla="*/ 523 w 935"/>
                <a:gd name="T5" fmla="*/ 179 h 337"/>
                <a:gd name="T6" fmla="*/ 613 w 935"/>
                <a:gd name="T7" fmla="*/ 59 h 337"/>
                <a:gd name="T8" fmla="*/ 934 w 935"/>
                <a:gd name="T9" fmla="*/ 336 h 337"/>
              </a:gdLst>
              <a:ahLst/>
              <a:cxnLst>
                <a:cxn ang="0">
                  <a:pos x="T0" y="T1"/>
                </a:cxn>
                <a:cxn ang="0">
                  <a:pos x="T2" y="T3"/>
                </a:cxn>
                <a:cxn ang="0">
                  <a:pos x="T4" y="T5"/>
                </a:cxn>
                <a:cxn ang="0">
                  <a:pos x="T6" y="T7"/>
                </a:cxn>
                <a:cxn ang="0">
                  <a:pos x="T8" y="T9"/>
                </a:cxn>
              </a:cxnLst>
              <a:rect l="0" t="0" r="r" b="b"/>
              <a:pathLst>
                <a:path w="935" h="337">
                  <a:moveTo>
                    <a:pt x="0" y="306"/>
                  </a:moveTo>
                  <a:lnTo>
                    <a:pt x="344" y="0"/>
                  </a:lnTo>
                  <a:lnTo>
                    <a:pt x="523" y="179"/>
                  </a:lnTo>
                  <a:lnTo>
                    <a:pt x="613" y="59"/>
                  </a:lnTo>
                  <a:lnTo>
                    <a:pt x="934" y="336"/>
                  </a:lnTo>
                </a:path>
              </a:pathLst>
            </a:custGeom>
            <a:grpFill/>
            <a:ln w="34290"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701" dirty="0">
                <a:solidFill>
                  <a:srgbClr val="000000"/>
                </a:solidFill>
                <a:latin typeface="Arial"/>
              </a:endParaRPr>
            </a:p>
          </p:txBody>
        </p:sp>
        <p:sp>
          <p:nvSpPr>
            <p:cNvPr id="17" name="Freeform 633"/>
            <p:cNvSpPr>
              <a:spLocks noChangeArrowheads="1"/>
            </p:cNvSpPr>
            <p:nvPr/>
          </p:nvSpPr>
          <p:spPr bwMode="auto">
            <a:xfrm>
              <a:off x="4775684" y="12247900"/>
              <a:ext cx="105473" cy="99613"/>
            </a:xfrm>
            <a:custGeom>
              <a:avLst/>
              <a:gdLst>
                <a:gd name="T0" fmla="*/ 157 w 158"/>
                <a:gd name="T1" fmla="*/ 75 h 151"/>
                <a:gd name="T2" fmla="*/ 157 w 158"/>
                <a:gd name="T3" fmla="*/ 75 h 151"/>
                <a:gd name="T4" fmla="*/ 75 w 158"/>
                <a:gd name="T5" fmla="*/ 150 h 151"/>
                <a:gd name="T6" fmla="*/ 0 w 158"/>
                <a:gd name="T7" fmla="*/ 75 h 151"/>
                <a:gd name="T8" fmla="*/ 75 w 158"/>
                <a:gd name="T9" fmla="*/ 0 h 151"/>
                <a:gd name="T10" fmla="*/ 157 w 158"/>
                <a:gd name="T11" fmla="*/ 75 h 151"/>
              </a:gdLst>
              <a:ahLst/>
              <a:cxnLst>
                <a:cxn ang="0">
                  <a:pos x="T0" y="T1"/>
                </a:cxn>
                <a:cxn ang="0">
                  <a:pos x="T2" y="T3"/>
                </a:cxn>
                <a:cxn ang="0">
                  <a:pos x="T4" y="T5"/>
                </a:cxn>
                <a:cxn ang="0">
                  <a:pos x="T6" y="T7"/>
                </a:cxn>
                <a:cxn ang="0">
                  <a:pos x="T8" y="T9"/>
                </a:cxn>
                <a:cxn ang="0">
                  <a:pos x="T10" y="T11"/>
                </a:cxn>
              </a:cxnLst>
              <a:rect l="0" t="0" r="r" b="b"/>
              <a:pathLst>
                <a:path w="158" h="151">
                  <a:moveTo>
                    <a:pt x="157" y="75"/>
                  </a:moveTo>
                  <a:lnTo>
                    <a:pt x="157" y="75"/>
                  </a:lnTo>
                  <a:cubicBezTo>
                    <a:pt x="157" y="120"/>
                    <a:pt x="120" y="150"/>
                    <a:pt x="75" y="150"/>
                  </a:cubicBezTo>
                  <a:cubicBezTo>
                    <a:pt x="38" y="150"/>
                    <a:pt x="0" y="120"/>
                    <a:pt x="0" y="75"/>
                  </a:cubicBezTo>
                  <a:cubicBezTo>
                    <a:pt x="0" y="38"/>
                    <a:pt x="38" y="0"/>
                    <a:pt x="75" y="0"/>
                  </a:cubicBezTo>
                  <a:cubicBezTo>
                    <a:pt x="120" y="0"/>
                    <a:pt x="157" y="38"/>
                    <a:pt x="157" y="75"/>
                  </a:cubicBezTo>
                </a:path>
              </a:pathLst>
            </a:custGeom>
            <a:grpFill/>
            <a:ln w="34290"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1" dirty="0">
                <a:solidFill>
                  <a:srgbClr val="000000"/>
                </a:solidFill>
                <a:latin typeface="Arial"/>
              </a:endParaRPr>
            </a:p>
          </p:txBody>
        </p:sp>
      </p:grpSp>
      <p:grpSp>
        <p:nvGrpSpPr>
          <p:cNvPr id="18" name="Group 17"/>
          <p:cNvGrpSpPr/>
          <p:nvPr/>
        </p:nvGrpSpPr>
        <p:grpSpPr>
          <a:xfrm>
            <a:off x="2621126" y="8123094"/>
            <a:ext cx="937608" cy="666367"/>
            <a:chOff x="4330350" y="12186372"/>
            <a:chExt cx="621122" cy="421894"/>
          </a:xfrm>
          <a:noFill/>
        </p:grpSpPr>
        <p:sp>
          <p:nvSpPr>
            <p:cNvPr id="19" name="Freeform 631"/>
            <p:cNvSpPr>
              <a:spLocks noChangeArrowheads="1"/>
            </p:cNvSpPr>
            <p:nvPr/>
          </p:nvSpPr>
          <p:spPr bwMode="auto">
            <a:xfrm>
              <a:off x="4330350" y="12186372"/>
              <a:ext cx="621122" cy="421894"/>
            </a:xfrm>
            <a:custGeom>
              <a:avLst/>
              <a:gdLst>
                <a:gd name="T0" fmla="*/ 934 w 935"/>
                <a:gd name="T1" fmla="*/ 0 h 635"/>
                <a:gd name="T2" fmla="*/ 0 w 935"/>
                <a:gd name="T3" fmla="*/ 0 h 635"/>
                <a:gd name="T4" fmla="*/ 0 w 935"/>
                <a:gd name="T5" fmla="*/ 634 h 635"/>
                <a:gd name="T6" fmla="*/ 934 w 935"/>
                <a:gd name="T7" fmla="*/ 634 h 635"/>
                <a:gd name="T8" fmla="*/ 934 w 935"/>
                <a:gd name="T9" fmla="*/ 0 h 635"/>
              </a:gdLst>
              <a:ahLst/>
              <a:cxnLst>
                <a:cxn ang="0">
                  <a:pos x="T0" y="T1"/>
                </a:cxn>
                <a:cxn ang="0">
                  <a:pos x="T2" y="T3"/>
                </a:cxn>
                <a:cxn ang="0">
                  <a:pos x="T4" y="T5"/>
                </a:cxn>
                <a:cxn ang="0">
                  <a:pos x="T6" y="T7"/>
                </a:cxn>
                <a:cxn ang="0">
                  <a:pos x="T8" y="T9"/>
                </a:cxn>
              </a:cxnLst>
              <a:rect l="0" t="0" r="r" b="b"/>
              <a:pathLst>
                <a:path w="935" h="635">
                  <a:moveTo>
                    <a:pt x="934" y="0"/>
                  </a:moveTo>
                  <a:lnTo>
                    <a:pt x="0" y="0"/>
                  </a:lnTo>
                  <a:lnTo>
                    <a:pt x="0" y="634"/>
                  </a:lnTo>
                  <a:lnTo>
                    <a:pt x="934" y="634"/>
                  </a:lnTo>
                  <a:lnTo>
                    <a:pt x="934" y="0"/>
                  </a:lnTo>
                </a:path>
              </a:pathLst>
            </a:custGeom>
            <a:grpFill/>
            <a:ln w="34290" cap="flat">
              <a:solidFill>
                <a:srgbClr val="000000"/>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1" dirty="0">
                <a:solidFill>
                  <a:srgbClr val="000000"/>
                </a:solidFill>
                <a:latin typeface="Arial"/>
              </a:endParaRPr>
            </a:p>
          </p:txBody>
        </p:sp>
        <p:sp>
          <p:nvSpPr>
            <p:cNvPr id="20" name="Freeform 632"/>
            <p:cNvSpPr>
              <a:spLocks noChangeArrowheads="1"/>
            </p:cNvSpPr>
            <p:nvPr/>
          </p:nvSpPr>
          <p:spPr bwMode="auto">
            <a:xfrm>
              <a:off x="4330350" y="12347511"/>
              <a:ext cx="621122" cy="222666"/>
            </a:xfrm>
            <a:custGeom>
              <a:avLst/>
              <a:gdLst>
                <a:gd name="T0" fmla="*/ 0 w 935"/>
                <a:gd name="T1" fmla="*/ 306 h 337"/>
                <a:gd name="T2" fmla="*/ 344 w 935"/>
                <a:gd name="T3" fmla="*/ 0 h 337"/>
                <a:gd name="T4" fmla="*/ 523 w 935"/>
                <a:gd name="T5" fmla="*/ 179 h 337"/>
                <a:gd name="T6" fmla="*/ 613 w 935"/>
                <a:gd name="T7" fmla="*/ 59 h 337"/>
                <a:gd name="T8" fmla="*/ 934 w 935"/>
                <a:gd name="T9" fmla="*/ 336 h 337"/>
              </a:gdLst>
              <a:ahLst/>
              <a:cxnLst>
                <a:cxn ang="0">
                  <a:pos x="T0" y="T1"/>
                </a:cxn>
                <a:cxn ang="0">
                  <a:pos x="T2" y="T3"/>
                </a:cxn>
                <a:cxn ang="0">
                  <a:pos x="T4" y="T5"/>
                </a:cxn>
                <a:cxn ang="0">
                  <a:pos x="T6" y="T7"/>
                </a:cxn>
                <a:cxn ang="0">
                  <a:pos x="T8" y="T9"/>
                </a:cxn>
              </a:cxnLst>
              <a:rect l="0" t="0" r="r" b="b"/>
              <a:pathLst>
                <a:path w="935" h="337">
                  <a:moveTo>
                    <a:pt x="0" y="306"/>
                  </a:moveTo>
                  <a:lnTo>
                    <a:pt x="344" y="0"/>
                  </a:lnTo>
                  <a:lnTo>
                    <a:pt x="523" y="179"/>
                  </a:lnTo>
                  <a:lnTo>
                    <a:pt x="613" y="59"/>
                  </a:lnTo>
                  <a:lnTo>
                    <a:pt x="934" y="336"/>
                  </a:lnTo>
                </a:path>
              </a:pathLst>
            </a:custGeom>
            <a:grpFill/>
            <a:ln w="34290"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701" dirty="0">
                <a:solidFill>
                  <a:srgbClr val="000000"/>
                </a:solidFill>
                <a:latin typeface="Arial"/>
              </a:endParaRPr>
            </a:p>
          </p:txBody>
        </p:sp>
        <p:sp>
          <p:nvSpPr>
            <p:cNvPr id="21" name="Freeform 633"/>
            <p:cNvSpPr>
              <a:spLocks noChangeArrowheads="1"/>
            </p:cNvSpPr>
            <p:nvPr/>
          </p:nvSpPr>
          <p:spPr bwMode="auto">
            <a:xfrm>
              <a:off x="4775684" y="12247900"/>
              <a:ext cx="105473" cy="99613"/>
            </a:xfrm>
            <a:custGeom>
              <a:avLst/>
              <a:gdLst>
                <a:gd name="T0" fmla="*/ 157 w 158"/>
                <a:gd name="T1" fmla="*/ 75 h 151"/>
                <a:gd name="T2" fmla="*/ 157 w 158"/>
                <a:gd name="T3" fmla="*/ 75 h 151"/>
                <a:gd name="T4" fmla="*/ 75 w 158"/>
                <a:gd name="T5" fmla="*/ 150 h 151"/>
                <a:gd name="T6" fmla="*/ 0 w 158"/>
                <a:gd name="T7" fmla="*/ 75 h 151"/>
                <a:gd name="T8" fmla="*/ 75 w 158"/>
                <a:gd name="T9" fmla="*/ 0 h 151"/>
                <a:gd name="T10" fmla="*/ 157 w 158"/>
                <a:gd name="T11" fmla="*/ 75 h 151"/>
              </a:gdLst>
              <a:ahLst/>
              <a:cxnLst>
                <a:cxn ang="0">
                  <a:pos x="T0" y="T1"/>
                </a:cxn>
                <a:cxn ang="0">
                  <a:pos x="T2" y="T3"/>
                </a:cxn>
                <a:cxn ang="0">
                  <a:pos x="T4" y="T5"/>
                </a:cxn>
                <a:cxn ang="0">
                  <a:pos x="T6" y="T7"/>
                </a:cxn>
                <a:cxn ang="0">
                  <a:pos x="T8" y="T9"/>
                </a:cxn>
                <a:cxn ang="0">
                  <a:pos x="T10" y="T11"/>
                </a:cxn>
              </a:cxnLst>
              <a:rect l="0" t="0" r="r" b="b"/>
              <a:pathLst>
                <a:path w="158" h="151">
                  <a:moveTo>
                    <a:pt x="157" y="75"/>
                  </a:moveTo>
                  <a:lnTo>
                    <a:pt x="157" y="75"/>
                  </a:lnTo>
                  <a:cubicBezTo>
                    <a:pt x="157" y="120"/>
                    <a:pt x="120" y="150"/>
                    <a:pt x="75" y="150"/>
                  </a:cubicBezTo>
                  <a:cubicBezTo>
                    <a:pt x="38" y="150"/>
                    <a:pt x="0" y="120"/>
                    <a:pt x="0" y="75"/>
                  </a:cubicBezTo>
                  <a:cubicBezTo>
                    <a:pt x="0" y="38"/>
                    <a:pt x="38" y="0"/>
                    <a:pt x="75" y="0"/>
                  </a:cubicBezTo>
                  <a:cubicBezTo>
                    <a:pt x="120" y="0"/>
                    <a:pt x="157" y="38"/>
                    <a:pt x="157" y="75"/>
                  </a:cubicBezTo>
                </a:path>
              </a:pathLst>
            </a:custGeom>
            <a:grpFill/>
            <a:ln w="34290"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1" dirty="0">
                <a:solidFill>
                  <a:srgbClr val="000000"/>
                </a:solidFill>
                <a:latin typeface="Arial"/>
              </a:endParaRPr>
            </a:p>
          </p:txBody>
        </p:sp>
      </p:grpSp>
    </p:spTree>
    <p:extLst>
      <p:ext uri="{BB962C8B-B14F-4D97-AF65-F5344CB8AC3E}">
        <p14:creationId xmlns:p14="http://schemas.microsoft.com/office/powerpoint/2010/main" val="384761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reen_wall2.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Box 4"/>
          <p:cNvSpPr txBox="1"/>
          <p:nvPr/>
        </p:nvSpPr>
        <p:spPr>
          <a:xfrm>
            <a:off x="14020966" y="1000719"/>
            <a:ext cx="8756484" cy="2123658"/>
          </a:xfrm>
          <a:prstGeom prst="rect">
            <a:avLst/>
          </a:prstGeom>
          <a:noFill/>
        </p:spPr>
        <p:txBody>
          <a:bodyPr wrap="square" rtlCol="0">
            <a:spAutoFit/>
          </a:bodyPr>
          <a:lstStyle/>
          <a:p>
            <a:pPr algn="ctr"/>
            <a:r>
              <a:rPr lang="en-US" sz="6600" b="1" dirty="0">
                <a:solidFill>
                  <a:schemeClr val="tx2"/>
                </a:solidFill>
                <a:latin typeface="Arial"/>
                <a:ea typeface="Arial"/>
                <a:cs typeface="Arial"/>
              </a:rPr>
              <a:t>Pillars of water sensitive practice</a:t>
            </a:r>
            <a:endParaRPr lang="en-US" sz="9600" b="1" dirty="0">
              <a:solidFill>
                <a:schemeClr val="tx2"/>
              </a:solidFill>
              <a:latin typeface="Arial"/>
              <a:ea typeface="Arial"/>
              <a:cs typeface="Arial"/>
            </a:endParaRPr>
          </a:p>
        </p:txBody>
      </p:sp>
      <p:sp>
        <p:nvSpPr>
          <p:cNvPr id="6" name="TextBox 5"/>
          <p:cNvSpPr txBox="1"/>
          <p:nvPr/>
        </p:nvSpPr>
        <p:spPr>
          <a:xfrm>
            <a:off x="14131798" y="4087030"/>
            <a:ext cx="9095441" cy="4893647"/>
          </a:xfrm>
          <a:prstGeom prst="rect">
            <a:avLst/>
          </a:prstGeom>
          <a:noFill/>
        </p:spPr>
        <p:txBody>
          <a:bodyPr wrap="square" rtlCol="0">
            <a:spAutoFit/>
          </a:bodyPr>
          <a:lstStyle/>
          <a:p>
            <a:pPr marL="457200" indent="-457200">
              <a:buFont typeface="Arial" panose="020B0604020202020204" pitchFamily="34" charset="0"/>
              <a:buChar char="•"/>
            </a:pPr>
            <a:r>
              <a:rPr lang="en-US" dirty="0"/>
              <a:t>Cities as water supply catchments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AU" dirty="0"/>
              <a:t>Cities providing ecosystem services</a:t>
            </a:r>
          </a:p>
          <a:p>
            <a:pPr marL="457200" indent="-457200">
              <a:buFont typeface="Arial" panose="020B0604020202020204" pitchFamily="34" charset="0"/>
              <a:buChar char="•"/>
            </a:pPr>
            <a:endParaRPr lang="en-AU" dirty="0"/>
          </a:p>
          <a:p>
            <a:pPr marL="457200" indent="-457200">
              <a:buFont typeface="Arial" panose="020B0604020202020204" pitchFamily="34" charset="0"/>
              <a:buChar char="•"/>
            </a:pPr>
            <a:endParaRPr lang="en-AU" sz="3200" dirty="0"/>
          </a:p>
          <a:p>
            <a:pPr marL="457200" indent="-457200">
              <a:buFont typeface="Arial" panose="020B0604020202020204" pitchFamily="34" charset="0"/>
              <a:buChar char="•"/>
            </a:pPr>
            <a:r>
              <a:rPr lang="en-US" dirty="0"/>
              <a:t>Cities comprising water sensitive communities</a:t>
            </a:r>
          </a:p>
          <a:p>
            <a:pPr marL="457200" indent="-457200">
              <a:buFont typeface="Arial" panose="020B0604020202020204" pitchFamily="34" charset="0"/>
              <a:buChar char="•"/>
            </a:pPr>
            <a:endParaRPr lang="en-AU" sz="3200" dirty="0"/>
          </a:p>
        </p:txBody>
      </p:sp>
    </p:spTree>
    <p:extLst>
      <p:ext uri="{BB962C8B-B14F-4D97-AF65-F5344CB8AC3E}">
        <p14:creationId xmlns:p14="http://schemas.microsoft.com/office/powerpoint/2010/main" val="535030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0CF9C2-0E06-EE48-8260-63D80D42BC58}"/>
              </a:ext>
            </a:extLst>
          </p:cNvPr>
          <p:cNvSpPr txBox="1"/>
          <p:nvPr/>
        </p:nvSpPr>
        <p:spPr>
          <a:xfrm>
            <a:off x="1110291" y="673862"/>
            <a:ext cx="8517075" cy="2123658"/>
          </a:xfrm>
          <a:prstGeom prst="rect">
            <a:avLst/>
          </a:prstGeom>
          <a:noFill/>
        </p:spPr>
        <p:txBody>
          <a:bodyPr wrap="none" rtlCol="0">
            <a:spAutoFit/>
          </a:bodyPr>
          <a:lstStyle/>
          <a:p>
            <a:r>
              <a:rPr lang="en-US" sz="6600" b="1" dirty="0">
                <a:solidFill>
                  <a:srgbClr val="FFFFFF"/>
                </a:solidFill>
                <a:latin typeface="Arial"/>
                <a:ea typeface="Arial"/>
                <a:cs typeface="Arial"/>
              </a:rPr>
              <a:t>What is the purpose </a:t>
            </a:r>
          </a:p>
          <a:p>
            <a:r>
              <a:rPr lang="en-US" sz="6600" b="1" dirty="0">
                <a:solidFill>
                  <a:srgbClr val="FFFFFF"/>
                </a:solidFill>
                <a:latin typeface="Arial"/>
                <a:ea typeface="Arial"/>
                <a:cs typeface="Arial"/>
              </a:rPr>
              <a:t>of the Index?</a:t>
            </a:r>
          </a:p>
        </p:txBody>
      </p:sp>
      <p:sp>
        <p:nvSpPr>
          <p:cNvPr id="3" name="TextBox 2">
            <a:extLst>
              <a:ext uri="{FF2B5EF4-FFF2-40B4-BE49-F238E27FC236}">
                <a16:creationId xmlns:a16="http://schemas.microsoft.com/office/drawing/2014/main" id="{5BE46317-ECB9-8041-AE39-2A86BEC7B321}"/>
              </a:ext>
            </a:extLst>
          </p:cNvPr>
          <p:cNvSpPr txBox="1"/>
          <p:nvPr/>
        </p:nvSpPr>
        <p:spPr>
          <a:xfrm>
            <a:off x="1821064" y="3756034"/>
            <a:ext cx="15659100" cy="2992679"/>
          </a:xfrm>
          <a:prstGeom prst="rect">
            <a:avLst/>
          </a:prstGeom>
          <a:noFill/>
        </p:spPr>
        <p:txBody>
          <a:bodyPr wrap="square" rtlCol="0">
            <a:spAutoFit/>
          </a:bodyPr>
          <a:lstStyle/>
          <a:p>
            <a:pPr marL="457200" indent="-457200">
              <a:lnSpc>
                <a:spcPct val="120000"/>
              </a:lnSpc>
              <a:buFont typeface="Arial" panose="020B0604020202020204" pitchFamily="34" charset="0"/>
              <a:buChar char="•"/>
            </a:pPr>
            <a:r>
              <a:rPr lang="en-US" sz="3200" dirty="0">
                <a:solidFill>
                  <a:srgbClr val="FFFFFF"/>
                </a:solidFill>
                <a:latin typeface="Arial"/>
                <a:ea typeface="Arial"/>
                <a:cs typeface="Arial"/>
              </a:rPr>
              <a:t>To benchmark current water sensitive </a:t>
            </a:r>
            <a:br>
              <a:rPr lang="en-US" sz="3200" dirty="0">
                <a:solidFill>
                  <a:srgbClr val="FFFFFF"/>
                </a:solidFill>
                <a:latin typeface="Arial"/>
                <a:ea typeface="Arial"/>
                <a:cs typeface="Arial"/>
              </a:rPr>
            </a:br>
            <a:r>
              <a:rPr lang="en-US" sz="3200" dirty="0">
                <a:solidFill>
                  <a:srgbClr val="FFFFFF"/>
                </a:solidFill>
                <a:latin typeface="Arial"/>
                <a:ea typeface="Arial"/>
                <a:cs typeface="Arial"/>
              </a:rPr>
              <a:t>performance of a place</a:t>
            </a:r>
          </a:p>
          <a:p>
            <a:pPr marL="457200" indent="-457200">
              <a:lnSpc>
                <a:spcPct val="120000"/>
              </a:lnSpc>
              <a:buFont typeface="Arial" panose="020B0604020202020204" pitchFamily="34" charset="0"/>
              <a:buChar char="•"/>
            </a:pPr>
            <a:endParaRPr lang="en-US" sz="3200" dirty="0">
              <a:solidFill>
                <a:srgbClr val="FFC000"/>
              </a:solidFill>
              <a:latin typeface="Arial"/>
              <a:ea typeface="Arial"/>
              <a:cs typeface="Arial"/>
            </a:endParaRPr>
          </a:p>
          <a:p>
            <a:pPr marL="457200" indent="-457200">
              <a:lnSpc>
                <a:spcPct val="120000"/>
              </a:lnSpc>
              <a:buFont typeface="Arial" panose="020B0604020202020204" pitchFamily="34" charset="0"/>
              <a:buChar char="•"/>
            </a:pPr>
            <a:r>
              <a:rPr lang="en-US" sz="3200" dirty="0">
                <a:solidFill>
                  <a:srgbClr val="FFFFFF"/>
                </a:solidFill>
                <a:latin typeface="Arial"/>
                <a:ea typeface="Arial"/>
                <a:cs typeface="Arial"/>
              </a:rPr>
              <a:t>To help city stakeholders articulate a </a:t>
            </a:r>
            <a:br>
              <a:rPr lang="en-US" sz="3200" dirty="0">
                <a:solidFill>
                  <a:srgbClr val="FFFFFF"/>
                </a:solidFill>
                <a:latin typeface="Arial"/>
                <a:ea typeface="Arial"/>
                <a:cs typeface="Arial"/>
              </a:rPr>
            </a:br>
            <a:r>
              <a:rPr lang="en-US" sz="3200" dirty="0">
                <a:solidFill>
                  <a:srgbClr val="FFFFFF"/>
                </a:solidFill>
                <a:latin typeface="Arial"/>
                <a:ea typeface="Arial"/>
                <a:cs typeface="Arial"/>
              </a:rPr>
              <a:t>shared set of water sensitive aspirations </a:t>
            </a:r>
          </a:p>
        </p:txBody>
      </p:sp>
      <p:sp>
        <p:nvSpPr>
          <p:cNvPr id="4" name="TextBox 3">
            <a:extLst>
              <a:ext uri="{FF2B5EF4-FFF2-40B4-BE49-F238E27FC236}">
                <a16:creationId xmlns:a16="http://schemas.microsoft.com/office/drawing/2014/main" id="{2F1A03B6-AF66-1248-A143-44BCCF442DDF}"/>
              </a:ext>
            </a:extLst>
          </p:cNvPr>
          <p:cNvSpPr txBox="1"/>
          <p:nvPr/>
        </p:nvSpPr>
        <p:spPr>
          <a:xfrm>
            <a:off x="12242722" y="673862"/>
            <a:ext cx="10213052" cy="1107996"/>
          </a:xfrm>
          <a:prstGeom prst="rect">
            <a:avLst/>
          </a:prstGeom>
          <a:noFill/>
        </p:spPr>
        <p:txBody>
          <a:bodyPr wrap="none" rtlCol="0">
            <a:spAutoFit/>
          </a:bodyPr>
          <a:lstStyle/>
          <a:p>
            <a:pPr algn="ctr"/>
            <a:r>
              <a:rPr lang="en-US" sz="6600" b="1" dirty="0">
                <a:solidFill>
                  <a:srgbClr val="FFFFFF"/>
                </a:solidFill>
                <a:latin typeface="Arial"/>
                <a:ea typeface="Arial"/>
                <a:cs typeface="Arial"/>
              </a:rPr>
              <a:t>What does the Index do?</a:t>
            </a:r>
          </a:p>
        </p:txBody>
      </p:sp>
      <p:grpSp>
        <p:nvGrpSpPr>
          <p:cNvPr id="12" name="Group 11">
            <a:extLst>
              <a:ext uri="{FF2B5EF4-FFF2-40B4-BE49-F238E27FC236}">
                <a16:creationId xmlns:a16="http://schemas.microsoft.com/office/drawing/2014/main" id="{07C19958-6E8D-D34B-9A86-21CFFBF6C289}"/>
              </a:ext>
            </a:extLst>
          </p:cNvPr>
          <p:cNvGrpSpPr/>
          <p:nvPr/>
        </p:nvGrpSpPr>
        <p:grpSpPr>
          <a:xfrm>
            <a:off x="16355581" y="5851291"/>
            <a:ext cx="6539956" cy="6671992"/>
            <a:chOff x="16355581" y="5851291"/>
            <a:chExt cx="6539956" cy="6671992"/>
          </a:xfrm>
        </p:grpSpPr>
        <p:sp>
          <p:nvSpPr>
            <p:cNvPr id="6" name="Oval 5">
              <a:extLst>
                <a:ext uri="{FF2B5EF4-FFF2-40B4-BE49-F238E27FC236}">
                  <a16:creationId xmlns:a16="http://schemas.microsoft.com/office/drawing/2014/main" id="{C13CC010-BD61-AB43-A6B1-49AFED447D02}"/>
                </a:ext>
              </a:extLst>
            </p:cNvPr>
            <p:cNvSpPr/>
            <p:nvPr/>
          </p:nvSpPr>
          <p:spPr>
            <a:xfrm>
              <a:off x="16355581" y="5851291"/>
              <a:ext cx="6539956" cy="6671992"/>
            </a:xfrm>
            <a:prstGeom prst="ellipse">
              <a:avLst/>
            </a:prstGeom>
            <a:solidFill>
              <a:srgbClr val="4097DB">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137168" tIns="68584" rIns="137168" bIns="68584" rtlCol="0" anchor="ctr"/>
            <a:lstStyle/>
            <a:p>
              <a:pPr algn="ctr"/>
              <a:endParaRPr lang="en-US" sz="4801" dirty="0">
                <a:solidFill>
                  <a:prstClr val="black"/>
                </a:solidFill>
                <a:latin typeface="Arial"/>
              </a:endParaRPr>
            </a:p>
          </p:txBody>
        </p:sp>
        <p:sp>
          <p:nvSpPr>
            <p:cNvPr id="9" name="TextBox 8">
              <a:extLst>
                <a:ext uri="{FF2B5EF4-FFF2-40B4-BE49-F238E27FC236}">
                  <a16:creationId xmlns:a16="http://schemas.microsoft.com/office/drawing/2014/main" id="{B4BAF792-CD3E-1646-84C7-7D6DEEBF4661}"/>
                </a:ext>
              </a:extLst>
            </p:cNvPr>
            <p:cNvSpPr txBox="1"/>
            <p:nvPr/>
          </p:nvSpPr>
          <p:spPr>
            <a:xfrm>
              <a:off x="18762454" y="8897240"/>
              <a:ext cx="3622769" cy="1569660"/>
            </a:xfrm>
            <a:prstGeom prst="rect">
              <a:avLst/>
            </a:prstGeom>
            <a:noFill/>
          </p:spPr>
          <p:txBody>
            <a:bodyPr wrap="square" rtlCol="0">
              <a:spAutoFit/>
            </a:bodyPr>
            <a:lstStyle/>
            <a:p>
              <a:pPr algn="ctr"/>
              <a:r>
                <a:rPr lang="en-US" sz="3200" b="1" dirty="0">
                  <a:solidFill>
                    <a:prstClr val="white"/>
                  </a:solidFill>
                  <a:latin typeface="Arial"/>
                  <a:ea typeface="Arial"/>
                  <a:cs typeface="Arial"/>
                </a:rPr>
                <a:t>Helps set targets and track progress</a:t>
              </a:r>
            </a:p>
          </p:txBody>
        </p:sp>
      </p:grpSp>
      <p:grpSp>
        <p:nvGrpSpPr>
          <p:cNvPr id="13" name="Group 12">
            <a:extLst>
              <a:ext uri="{FF2B5EF4-FFF2-40B4-BE49-F238E27FC236}">
                <a16:creationId xmlns:a16="http://schemas.microsoft.com/office/drawing/2014/main" id="{0457398F-B58B-1E4D-8DF9-CEAD4B79B47E}"/>
              </a:ext>
            </a:extLst>
          </p:cNvPr>
          <p:cNvGrpSpPr/>
          <p:nvPr/>
        </p:nvGrpSpPr>
        <p:grpSpPr>
          <a:xfrm>
            <a:off x="11937272" y="6039671"/>
            <a:ext cx="6539960" cy="6483612"/>
            <a:chOff x="11937272" y="6039671"/>
            <a:chExt cx="6539960" cy="6483612"/>
          </a:xfrm>
        </p:grpSpPr>
        <p:sp>
          <p:nvSpPr>
            <p:cNvPr id="5" name="Oval 4">
              <a:extLst>
                <a:ext uri="{FF2B5EF4-FFF2-40B4-BE49-F238E27FC236}">
                  <a16:creationId xmlns:a16="http://schemas.microsoft.com/office/drawing/2014/main" id="{08373040-9A95-C845-9AE7-8F129457E7BB}"/>
                </a:ext>
              </a:extLst>
            </p:cNvPr>
            <p:cNvSpPr/>
            <p:nvPr/>
          </p:nvSpPr>
          <p:spPr>
            <a:xfrm>
              <a:off x="11937272" y="6039671"/>
              <a:ext cx="6539960" cy="6483612"/>
            </a:xfrm>
            <a:prstGeom prst="ellipse">
              <a:avLst/>
            </a:prstGeom>
            <a:solidFill>
              <a:srgbClr val="00677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137168" tIns="68584" rIns="137168" bIns="68584" rtlCol="0" anchor="ctr"/>
            <a:lstStyle/>
            <a:p>
              <a:pPr algn="ctr"/>
              <a:endParaRPr lang="en-US" sz="4801" dirty="0">
                <a:solidFill>
                  <a:srgbClr val="006772"/>
                </a:solidFill>
                <a:latin typeface="Arial"/>
              </a:endParaRPr>
            </a:p>
          </p:txBody>
        </p:sp>
        <p:sp>
          <p:nvSpPr>
            <p:cNvPr id="10" name="TextBox 9">
              <a:extLst>
                <a:ext uri="{FF2B5EF4-FFF2-40B4-BE49-F238E27FC236}">
                  <a16:creationId xmlns:a16="http://schemas.microsoft.com/office/drawing/2014/main" id="{B5FF6F7D-5A6C-3341-A833-DB824A4063EB}"/>
                </a:ext>
              </a:extLst>
            </p:cNvPr>
            <p:cNvSpPr txBox="1"/>
            <p:nvPr/>
          </p:nvSpPr>
          <p:spPr>
            <a:xfrm>
              <a:off x="12292456" y="9026268"/>
              <a:ext cx="4218258" cy="1569660"/>
            </a:xfrm>
            <a:prstGeom prst="rect">
              <a:avLst/>
            </a:prstGeom>
            <a:noFill/>
          </p:spPr>
          <p:txBody>
            <a:bodyPr wrap="square" rtlCol="0">
              <a:spAutoFit/>
            </a:bodyPr>
            <a:lstStyle/>
            <a:p>
              <a:pPr algn="ctr"/>
              <a:r>
                <a:rPr lang="en-US" sz="3200" b="1" dirty="0">
                  <a:solidFill>
                    <a:prstClr val="white"/>
                  </a:solidFill>
                  <a:latin typeface="Arial"/>
                  <a:ea typeface="Arial"/>
                  <a:cs typeface="Arial"/>
                </a:rPr>
                <a:t>Fosters </a:t>
              </a:r>
            </a:p>
            <a:p>
              <a:pPr algn="ctr"/>
              <a:r>
                <a:rPr lang="en-US" sz="3200" b="1" dirty="0">
                  <a:solidFill>
                    <a:prstClr val="white"/>
                  </a:solidFill>
                  <a:latin typeface="Arial"/>
                  <a:ea typeface="Arial"/>
                  <a:cs typeface="Arial"/>
                </a:rPr>
                <a:t>industry collaboration</a:t>
              </a:r>
            </a:p>
          </p:txBody>
        </p:sp>
      </p:grpSp>
      <p:grpSp>
        <p:nvGrpSpPr>
          <p:cNvPr id="11" name="Group 10">
            <a:extLst>
              <a:ext uri="{FF2B5EF4-FFF2-40B4-BE49-F238E27FC236}">
                <a16:creationId xmlns:a16="http://schemas.microsoft.com/office/drawing/2014/main" id="{07A3A070-BBA1-7B48-BADE-C6BC14D4EBED}"/>
              </a:ext>
            </a:extLst>
          </p:cNvPr>
          <p:cNvGrpSpPr/>
          <p:nvPr/>
        </p:nvGrpSpPr>
        <p:grpSpPr>
          <a:xfrm>
            <a:off x="14088311" y="2530820"/>
            <a:ext cx="6598073" cy="6671993"/>
            <a:chOff x="14088311" y="2530820"/>
            <a:chExt cx="6598073" cy="6671993"/>
          </a:xfrm>
        </p:grpSpPr>
        <p:sp>
          <p:nvSpPr>
            <p:cNvPr id="7" name="Oval 6">
              <a:extLst>
                <a:ext uri="{FF2B5EF4-FFF2-40B4-BE49-F238E27FC236}">
                  <a16:creationId xmlns:a16="http://schemas.microsoft.com/office/drawing/2014/main" id="{0E72BA9F-970A-5A48-844E-5B5FACA01FB8}"/>
                </a:ext>
              </a:extLst>
            </p:cNvPr>
            <p:cNvSpPr/>
            <p:nvPr/>
          </p:nvSpPr>
          <p:spPr>
            <a:xfrm>
              <a:off x="14088311" y="2530820"/>
              <a:ext cx="6598073" cy="6671993"/>
            </a:xfrm>
            <a:prstGeom prst="ellipse">
              <a:avLst/>
            </a:prstGeom>
            <a:solidFill>
              <a:srgbClr val="4DAA5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137168" tIns="68584" rIns="137168" bIns="68584" rtlCol="0" anchor="ctr"/>
            <a:lstStyle/>
            <a:p>
              <a:pPr algn="ctr"/>
              <a:endParaRPr lang="en-US" sz="4801" dirty="0">
                <a:solidFill>
                  <a:prstClr val="black"/>
                </a:solidFill>
                <a:latin typeface="Arial"/>
              </a:endParaRPr>
            </a:p>
          </p:txBody>
        </p:sp>
        <p:sp>
          <p:nvSpPr>
            <p:cNvPr id="8" name="TextBox 7">
              <a:extLst>
                <a:ext uri="{FF2B5EF4-FFF2-40B4-BE49-F238E27FC236}">
                  <a16:creationId xmlns:a16="http://schemas.microsoft.com/office/drawing/2014/main" id="{CB083916-F1E3-CF4A-AC34-660F44D1AE85}"/>
                </a:ext>
              </a:extLst>
            </p:cNvPr>
            <p:cNvSpPr txBox="1"/>
            <p:nvPr/>
          </p:nvSpPr>
          <p:spPr>
            <a:xfrm>
              <a:off x="14746628" y="3309931"/>
              <a:ext cx="5098056" cy="2554545"/>
            </a:xfrm>
            <a:prstGeom prst="rect">
              <a:avLst/>
            </a:prstGeom>
            <a:noFill/>
          </p:spPr>
          <p:txBody>
            <a:bodyPr wrap="square" rtlCol="0">
              <a:spAutoFit/>
            </a:bodyPr>
            <a:lstStyle/>
            <a:p>
              <a:pPr algn="ctr"/>
              <a:r>
                <a:rPr lang="en-US" sz="3200" b="1" dirty="0">
                  <a:solidFill>
                    <a:prstClr val="white"/>
                  </a:solidFill>
                  <a:latin typeface="Arial"/>
                  <a:ea typeface="Arial"/>
                  <a:cs typeface="Arial"/>
                </a:rPr>
                <a:t>Provides </a:t>
              </a:r>
            </a:p>
            <a:p>
              <a:pPr algn="ctr"/>
              <a:r>
                <a:rPr lang="en-US" sz="3200" b="1" dirty="0">
                  <a:solidFill>
                    <a:prstClr val="white"/>
                  </a:solidFill>
                  <a:latin typeface="Arial"/>
                  <a:ea typeface="Arial"/>
                  <a:cs typeface="Arial"/>
                </a:rPr>
                <a:t>diagnostic insight to support action for </a:t>
              </a:r>
            </a:p>
            <a:p>
              <a:pPr algn="ctr"/>
              <a:r>
                <a:rPr lang="en-US" sz="3200" b="1" dirty="0">
                  <a:solidFill>
                    <a:prstClr val="white"/>
                  </a:solidFill>
                  <a:latin typeface="Arial"/>
                  <a:ea typeface="Arial"/>
                  <a:cs typeface="Arial"/>
                </a:rPr>
                <a:t>water sensitive city transitions</a:t>
              </a:r>
            </a:p>
          </p:txBody>
        </p:sp>
      </p:grpSp>
    </p:spTree>
    <p:extLst>
      <p:ext uri="{BB962C8B-B14F-4D97-AF65-F5344CB8AC3E}">
        <p14:creationId xmlns:p14="http://schemas.microsoft.com/office/powerpoint/2010/main" val="207866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410666391"/>
              </p:ext>
            </p:extLst>
          </p:nvPr>
        </p:nvGraphicFramePr>
        <p:xfrm>
          <a:off x="5359399" y="2503852"/>
          <a:ext cx="18237200" cy="2615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2348748617"/>
              </p:ext>
            </p:extLst>
          </p:nvPr>
        </p:nvGraphicFramePr>
        <p:xfrm>
          <a:off x="5359399" y="6045201"/>
          <a:ext cx="11544300" cy="21765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ext uri="{D42A27DB-BD31-4B8C-83A1-F6EECF244321}">
                <p14:modId xmlns:p14="http://schemas.microsoft.com/office/powerpoint/2010/main" val="3150119512"/>
              </p:ext>
            </p:extLst>
          </p:nvPr>
        </p:nvGraphicFramePr>
        <p:xfrm>
          <a:off x="4648199" y="9379051"/>
          <a:ext cx="16192501" cy="209867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4" name="TextBox 3"/>
          <p:cNvSpPr txBox="1"/>
          <p:nvPr/>
        </p:nvSpPr>
        <p:spPr>
          <a:xfrm>
            <a:off x="1164728" y="2657396"/>
            <a:ext cx="3225800" cy="2308324"/>
          </a:xfrm>
          <a:prstGeom prst="rect">
            <a:avLst/>
          </a:prstGeom>
          <a:noFill/>
        </p:spPr>
        <p:txBody>
          <a:bodyPr wrap="square" rtlCol="0">
            <a:spAutoFit/>
          </a:bodyPr>
          <a:lstStyle/>
          <a:p>
            <a:r>
              <a:rPr lang="en-US" b="1" dirty="0"/>
              <a:t>Development </a:t>
            </a:r>
            <a:br>
              <a:rPr lang="en-US" b="1" dirty="0"/>
            </a:br>
            <a:r>
              <a:rPr lang="en-US" b="1" dirty="0"/>
              <a:t>and testing </a:t>
            </a:r>
            <a:r>
              <a:rPr lang="en-US" dirty="0"/>
              <a:t/>
            </a:r>
            <a:br>
              <a:rPr lang="en-US" dirty="0"/>
            </a:br>
            <a:r>
              <a:rPr lang="en-US" dirty="0"/>
              <a:t>(Oct 2014 – </a:t>
            </a:r>
            <a:br>
              <a:rPr lang="en-US" dirty="0"/>
            </a:br>
            <a:r>
              <a:rPr lang="en-US" dirty="0"/>
              <a:t>Sep 2016)</a:t>
            </a:r>
          </a:p>
        </p:txBody>
      </p:sp>
      <p:sp>
        <p:nvSpPr>
          <p:cNvPr id="10" name="TextBox 9"/>
          <p:cNvSpPr txBox="1"/>
          <p:nvPr/>
        </p:nvSpPr>
        <p:spPr>
          <a:xfrm>
            <a:off x="1164728" y="5913398"/>
            <a:ext cx="3314204" cy="2308324"/>
          </a:xfrm>
          <a:prstGeom prst="rect">
            <a:avLst/>
          </a:prstGeom>
          <a:noFill/>
        </p:spPr>
        <p:txBody>
          <a:bodyPr wrap="none" rtlCol="0">
            <a:spAutoFit/>
          </a:bodyPr>
          <a:lstStyle/>
          <a:p>
            <a:r>
              <a:rPr lang="en-US" b="1" dirty="0"/>
              <a:t>Validation and </a:t>
            </a:r>
            <a:br>
              <a:rPr lang="en-US" b="1" dirty="0"/>
            </a:br>
            <a:r>
              <a:rPr lang="en-US" b="1" dirty="0"/>
              <a:t>refinement</a:t>
            </a:r>
          </a:p>
          <a:p>
            <a:r>
              <a:rPr lang="en-US" dirty="0"/>
              <a:t>(Oct 2016 – </a:t>
            </a:r>
            <a:br>
              <a:rPr lang="en-US" dirty="0"/>
            </a:br>
            <a:r>
              <a:rPr lang="en-US" dirty="0"/>
              <a:t>Dec 2017)</a:t>
            </a:r>
          </a:p>
        </p:txBody>
      </p:sp>
      <p:sp>
        <p:nvSpPr>
          <p:cNvPr id="11" name="TextBox 10"/>
          <p:cNvSpPr txBox="1"/>
          <p:nvPr/>
        </p:nvSpPr>
        <p:spPr>
          <a:xfrm>
            <a:off x="1164728" y="9169400"/>
            <a:ext cx="3031599" cy="2308324"/>
          </a:xfrm>
          <a:prstGeom prst="rect">
            <a:avLst/>
          </a:prstGeom>
          <a:noFill/>
        </p:spPr>
        <p:txBody>
          <a:bodyPr wrap="none" rtlCol="0">
            <a:spAutoFit/>
          </a:bodyPr>
          <a:lstStyle/>
          <a:p>
            <a:r>
              <a:rPr lang="en-US" b="1" dirty="0"/>
              <a:t>Roll out </a:t>
            </a:r>
            <a:br>
              <a:rPr lang="en-US" b="1" dirty="0"/>
            </a:br>
            <a:r>
              <a:rPr lang="en-US" b="1" dirty="0"/>
              <a:t>and further </a:t>
            </a:r>
            <a:br>
              <a:rPr lang="en-US" b="1" dirty="0"/>
            </a:br>
            <a:r>
              <a:rPr lang="en-US" b="1" dirty="0"/>
              <a:t>development</a:t>
            </a:r>
          </a:p>
          <a:p>
            <a:r>
              <a:rPr lang="en-US" dirty="0"/>
              <a:t>(Jan 2018 +)</a:t>
            </a:r>
          </a:p>
        </p:txBody>
      </p:sp>
      <p:sp>
        <p:nvSpPr>
          <p:cNvPr id="9" name="TextBox 8">
            <a:extLst>
              <a:ext uri="{FF2B5EF4-FFF2-40B4-BE49-F238E27FC236}">
                <a16:creationId xmlns:a16="http://schemas.microsoft.com/office/drawing/2014/main" id="{D928A3E3-5E12-1845-8722-DCE3C593245C}"/>
              </a:ext>
            </a:extLst>
          </p:cNvPr>
          <p:cNvSpPr txBox="1"/>
          <p:nvPr/>
        </p:nvSpPr>
        <p:spPr>
          <a:xfrm>
            <a:off x="1164728" y="459802"/>
            <a:ext cx="11344772" cy="1107996"/>
          </a:xfrm>
          <a:prstGeom prst="rect">
            <a:avLst/>
          </a:prstGeom>
          <a:noFill/>
        </p:spPr>
        <p:txBody>
          <a:bodyPr wrap="none" rtlCol="0">
            <a:spAutoFit/>
          </a:bodyPr>
          <a:lstStyle/>
          <a:p>
            <a:r>
              <a:rPr lang="en-US" sz="6600" b="1" dirty="0">
                <a:solidFill>
                  <a:srgbClr val="000000"/>
                </a:solidFill>
                <a:latin typeface="Arial"/>
                <a:ea typeface="Arial"/>
                <a:cs typeface="Arial"/>
              </a:rPr>
              <a:t>Index development process</a:t>
            </a:r>
          </a:p>
        </p:txBody>
      </p:sp>
    </p:spTree>
    <p:extLst>
      <p:ext uri="{BB962C8B-B14F-4D97-AF65-F5344CB8AC3E}">
        <p14:creationId xmlns:p14="http://schemas.microsoft.com/office/powerpoint/2010/main" val="1206225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89396" y="5927152"/>
            <a:ext cx="18756154" cy="1015663"/>
          </a:xfrm>
          <a:prstGeom prst="rect">
            <a:avLst/>
          </a:prstGeom>
          <a:noFill/>
        </p:spPr>
        <p:txBody>
          <a:bodyPr wrap="square" rtlCol="0">
            <a:spAutoFit/>
          </a:bodyPr>
          <a:lstStyle/>
          <a:p>
            <a:pPr algn="ctr"/>
            <a:r>
              <a:rPr lang="en-US" sz="6000" b="1" dirty="0">
                <a:solidFill>
                  <a:srgbClr val="000000"/>
                </a:solidFill>
                <a:highlight>
                  <a:srgbClr val="FFFF00"/>
                </a:highlight>
                <a:latin typeface="Arial"/>
                <a:ea typeface="Arial"/>
                <a:cs typeface="Arial"/>
              </a:rPr>
              <a:t>Spare slide if required</a:t>
            </a:r>
          </a:p>
        </p:txBody>
      </p:sp>
    </p:spTree>
    <p:extLst>
      <p:ext uri="{BB962C8B-B14F-4D97-AF65-F5344CB8AC3E}">
        <p14:creationId xmlns:p14="http://schemas.microsoft.com/office/powerpoint/2010/main" val="2118240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8410" y="459802"/>
            <a:ext cx="15627997" cy="1107996"/>
          </a:xfrm>
          <a:prstGeom prst="rect">
            <a:avLst/>
          </a:prstGeom>
          <a:noFill/>
        </p:spPr>
        <p:txBody>
          <a:bodyPr wrap="none" rtlCol="0">
            <a:spAutoFit/>
          </a:bodyPr>
          <a:lstStyle/>
          <a:p>
            <a:pPr algn="ctr"/>
            <a:r>
              <a:rPr lang="en-US" sz="6600" b="1" dirty="0">
                <a:solidFill>
                  <a:srgbClr val="000000"/>
                </a:solidFill>
                <a:latin typeface="Arial"/>
                <a:ea typeface="Arial"/>
                <a:cs typeface="Arial"/>
              </a:rPr>
              <a:t>The WSC Index: 7 Goals, 34 indicators</a:t>
            </a:r>
          </a:p>
        </p:txBody>
      </p:sp>
      <p:pic>
        <p:nvPicPr>
          <p:cNvPr id="4" name="Picture 3"/>
          <p:cNvPicPr>
            <a:picLocks noChangeAspect="1"/>
          </p:cNvPicPr>
          <p:nvPr/>
        </p:nvPicPr>
        <p:blipFill>
          <a:blip r:embed="rId3"/>
          <a:stretch>
            <a:fillRect/>
          </a:stretch>
        </p:blipFill>
        <p:spPr>
          <a:xfrm>
            <a:off x="16676407" y="3345444"/>
            <a:ext cx="6471213" cy="6636756"/>
          </a:xfrm>
          <a:prstGeom prst="rect">
            <a:avLst/>
          </a:prstGeom>
        </p:spPr>
      </p:pic>
      <p:pic>
        <p:nvPicPr>
          <p:cNvPr id="7" name="Picture 6"/>
          <p:cNvPicPr>
            <a:picLocks noChangeAspect="1"/>
          </p:cNvPicPr>
          <p:nvPr/>
        </p:nvPicPr>
        <p:blipFill>
          <a:blip r:embed="rId4"/>
          <a:stretch>
            <a:fillRect/>
          </a:stretch>
        </p:blipFill>
        <p:spPr>
          <a:xfrm>
            <a:off x="1048410" y="2659124"/>
            <a:ext cx="15109892" cy="8808975"/>
          </a:xfrm>
          <a:prstGeom prst="rect">
            <a:avLst/>
          </a:prstGeom>
        </p:spPr>
      </p:pic>
    </p:spTree>
    <p:extLst>
      <p:ext uri="{BB962C8B-B14F-4D97-AF65-F5344CB8AC3E}">
        <p14:creationId xmlns:p14="http://schemas.microsoft.com/office/powerpoint/2010/main" val="3684170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04676" y="609600"/>
            <a:ext cx="17383624" cy="11537651"/>
          </a:xfrm>
          <a:prstGeom prst="rect">
            <a:avLst/>
          </a:prstGeom>
        </p:spPr>
      </p:pic>
    </p:spTree>
    <p:extLst>
      <p:ext uri="{BB962C8B-B14F-4D97-AF65-F5344CB8AC3E}">
        <p14:creationId xmlns:p14="http://schemas.microsoft.com/office/powerpoint/2010/main" val="966713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157619" y="600669"/>
            <a:ext cx="9338227" cy="2123658"/>
          </a:xfrm>
          <a:prstGeom prst="rect">
            <a:avLst/>
          </a:prstGeom>
          <a:noFill/>
        </p:spPr>
        <p:txBody>
          <a:bodyPr wrap="square" rtlCol="0">
            <a:spAutoFit/>
          </a:bodyPr>
          <a:lstStyle/>
          <a:p>
            <a:r>
              <a:rPr lang="en-US" sz="6600" b="1" dirty="0">
                <a:solidFill>
                  <a:schemeClr val="tx2"/>
                </a:solidFill>
                <a:latin typeface="Arial"/>
                <a:ea typeface="Arial"/>
                <a:cs typeface="Arial"/>
              </a:rPr>
              <a:t>Why do we need water sensitive cities?</a:t>
            </a:r>
            <a:endParaRPr lang="en-US" sz="9600" b="1" dirty="0">
              <a:solidFill>
                <a:schemeClr val="tx2"/>
              </a:solidFill>
              <a:latin typeface="Arial"/>
              <a:ea typeface="Arial"/>
              <a:cs typeface="Arial"/>
            </a:endParaRPr>
          </a:p>
        </p:txBody>
      </p:sp>
      <p:sp>
        <p:nvSpPr>
          <p:cNvPr id="12" name="TextBox 11"/>
          <p:cNvSpPr txBox="1"/>
          <p:nvPr/>
        </p:nvSpPr>
        <p:spPr>
          <a:xfrm>
            <a:off x="1279013" y="4349626"/>
            <a:ext cx="9095441" cy="5016758"/>
          </a:xfrm>
          <a:prstGeom prst="rect">
            <a:avLst/>
          </a:prstGeom>
          <a:noFill/>
        </p:spPr>
        <p:txBody>
          <a:bodyPr wrap="square" rtlCol="0">
            <a:spAutoFit/>
          </a:bodyPr>
          <a:lstStyle/>
          <a:p>
            <a:r>
              <a:rPr lang="en-US" sz="3200" dirty="0"/>
              <a:t>To meet three challenges that critically affect cities and towns in Australia and across the world:</a:t>
            </a:r>
          </a:p>
          <a:p>
            <a:endParaRPr lang="en-US" sz="3200" dirty="0"/>
          </a:p>
          <a:p>
            <a:pPr marL="457200" indent="-457200">
              <a:buFont typeface="Arial" panose="020B0604020202020204" pitchFamily="34" charset="0"/>
              <a:buChar char="•"/>
            </a:pPr>
            <a:r>
              <a:rPr lang="en-US" sz="3200" dirty="0"/>
              <a:t>population growth and changes in lifestyle and values;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climate change and climatic variability; and</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challenging economic conditions.</a:t>
            </a:r>
          </a:p>
        </p:txBody>
      </p:sp>
      <p:pic>
        <p:nvPicPr>
          <p:cNvPr id="3" name="Picture Placeholder 2" descr="Green_wall.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25861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2EA6CF-D01E-5147-B275-409ABAA17251}"/>
              </a:ext>
            </a:extLst>
          </p:cNvPr>
          <p:cNvPicPr>
            <a:picLocks noChangeAspect="1"/>
          </p:cNvPicPr>
          <p:nvPr/>
        </p:nvPicPr>
        <p:blipFill rotWithShape="1">
          <a:blip r:embed="rId3">
            <a:extLst>
              <a:ext uri="{28A0092B-C50C-407E-A947-70E740481C1C}">
                <a14:useLocalDpi xmlns:a14="http://schemas.microsoft.com/office/drawing/2010/main" val="0"/>
              </a:ext>
            </a:extLst>
          </a:blip>
          <a:srcRect t="33929" b="36851"/>
          <a:stretch/>
        </p:blipFill>
        <p:spPr>
          <a:xfrm>
            <a:off x="1438715" y="9301377"/>
            <a:ext cx="21140392" cy="3474720"/>
          </a:xfrm>
          <a:prstGeom prst="rect">
            <a:avLst/>
          </a:prstGeom>
        </p:spPr>
      </p:pic>
      <p:pic>
        <p:nvPicPr>
          <p:cNvPr id="2" name="Picture 1">
            <a:extLst>
              <a:ext uri="{FF2B5EF4-FFF2-40B4-BE49-F238E27FC236}">
                <a16:creationId xmlns:a16="http://schemas.microsoft.com/office/drawing/2014/main" id="{43792FB2-3768-D045-9EAE-1747CBB8A9C3}"/>
              </a:ext>
            </a:extLst>
          </p:cNvPr>
          <p:cNvPicPr>
            <a:picLocks noChangeAspect="1"/>
          </p:cNvPicPr>
          <p:nvPr/>
        </p:nvPicPr>
        <p:blipFill rotWithShape="1">
          <a:blip r:embed="rId4"/>
          <a:srcRect b="20796"/>
          <a:stretch/>
        </p:blipFill>
        <p:spPr>
          <a:xfrm>
            <a:off x="4325092" y="979145"/>
            <a:ext cx="15672439" cy="8322232"/>
          </a:xfrm>
          <a:prstGeom prst="rect">
            <a:avLst/>
          </a:prstGeom>
        </p:spPr>
      </p:pic>
    </p:spTree>
    <p:extLst>
      <p:ext uri="{BB962C8B-B14F-4D97-AF65-F5344CB8AC3E}">
        <p14:creationId xmlns:p14="http://schemas.microsoft.com/office/powerpoint/2010/main" val="518221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9ABE41-7AC3-9F45-BF8D-F85DCD7A0D91}"/>
              </a:ext>
            </a:extLst>
          </p:cNvPr>
          <p:cNvPicPr>
            <a:picLocks noChangeAspect="1"/>
          </p:cNvPicPr>
          <p:nvPr/>
        </p:nvPicPr>
        <p:blipFill>
          <a:blip r:embed="rId3"/>
          <a:stretch>
            <a:fillRect/>
          </a:stretch>
        </p:blipFill>
        <p:spPr>
          <a:xfrm>
            <a:off x="2396249" y="295590"/>
            <a:ext cx="19029987" cy="12283773"/>
          </a:xfrm>
          <a:prstGeom prst="rect">
            <a:avLst/>
          </a:prstGeom>
        </p:spPr>
      </p:pic>
    </p:spTree>
    <p:extLst>
      <p:ext uri="{BB962C8B-B14F-4D97-AF65-F5344CB8AC3E}">
        <p14:creationId xmlns:p14="http://schemas.microsoft.com/office/powerpoint/2010/main" val="1464454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BD3EED-D4FA-3F42-AB17-DBC36A036AEC}"/>
              </a:ext>
            </a:extLst>
          </p:cNvPr>
          <p:cNvPicPr>
            <a:picLocks noChangeAspect="1"/>
          </p:cNvPicPr>
          <p:nvPr/>
        </p:nvPicPr>
        <p:blipFill>
          <a:blip r:embed="rId3"/>
          <a:stretch>
            <a:fillRect/>
          </a:stretch>
        </p:blipFill>
        <p:spPr>
          <a:xfrm>
            <a:off x="2145269" y="-18758"/>
            <a:ext cx="20415952" cy="11771605"/>
          </a:xfrm>
          <a:prstGeom prst="rect">
            <a:avLst/>
          </a:prstGeom>
        </p:spPr>
      </p:pic>
      <p:sp>
        <p:nvSpPr>
          <p:cNvPr id="3" name="TextBox 2"/>
          <p:cNvSpPr txBox="1"/>
          <p:nvPr/>
        </p:nvSpPr>
        <p:spPr>
          <a:xfrm>
            <a:off x="1048410" y="459802"/>
            <a:ext cx="11295080" cy="1107996"/>
          </a:xfrm>
          <a:prstGeom prst="rect">
            <a:avLst/>
          </a:prstGeom>
          <a:noFill/>
        </p:spPr>
        <p:txBody>
          <a:bodyPr wrap="none" rtlCol="0">
            <a:spAutoFit/>
          </a:bodyPr>
          <a:lstStyle/>
          <a:p>
            <a:r>
              <a:rPr lang="en-US" sz="6600" b="1" dirty="0">
                <a:solidFill>
                  <a:srgbClr val="000000"/>
                </a:solidFill>
                <a:latin typeface="Arial"/>
                <a:ea typeface="Arial"/>
                <a:cs typeface="Arial"/>
              </a:rPr>
              <a:t>International benchmarking</a:t>
            </a:r>
          </a:p>
        </p:txBody>
      </p:sp>
    </p:spTree>
    <p:extLst>
      <p:ext uri="{BB962C8B-B14F-4D97-AF65-F5344CB8AC3E}">
        <p14:creationId xmlns:p14="http://schemas.microsoft.com/office/powerpoint/2010/main" val="1937603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D1D66A-0A57-154B-80AA-E98E6E2D7D3D}"/>
              </a:ext>
            </a:extLst>
          </p:cNvPr>
          <p:cNvSpPr txBox="1"/>
          <p:nvPr/>
        </p:nvSpPr>
        <p:spPr>
          <a:xfrm>
            <a:off x="6671510" y="4631047"/>
            <a:ext cx="12103768" cy="4801314"/>
          </a:xfrm>
          <a:prstGeom prst="rect">
            <a:avLst/>
          </a:prstGeom>
          <a:noFill/>
        </p:spPr>
        <p:txBody>
          <a:bodyPr wrap="square" rtlCol="0">
            <a:spAutoFit/>
          </a:bodyPr>
          <a:lstStyle/>
          <a:p>
            <a:pPr algn="ctr">
              <a:lnSpc>
                <a:spcPct val="150000"/>
              </a:lnSpc>
            </a:pPr>
            <a:r>
              <a:rPr lang="en-US" sz="6000" b="1" dirty="0">
                <a:solidFill>
                  <a:schemeClr val="bg1"/>
                </a:solidFill>
                <a:latin typeface="Arial"/>
                <a:ea typeface="Arial"/>
                <a:cs typeface="Arial"/>
              </a:rPr>
              <a:t>Pull out your devices!!!</a:t>
            </a:r>
            <a:endParaRPr lang="en-US" sz="6000" b="1" dirty="0">
              <a:solidFill>
                <a:srgbClr val="000000"/>
              </a:solidFill>
              <a:latin typeface="Arial"/>
              <a:ea typeface="Arial"/>
              <a:cs typeface="Arial"/>
            </a:endParaRPr>
          </a:p>
          <a:p>
            <a:pPr algn="ctr">
              <a:lnSpc>
                <a:spcPct val="150000"/>
              </a:lnSpc>
            </a:pPr>
            <a:r>
              <a:rPr lang="en-US" sz="4400" b="1" dirty="0">
                <a:solidFill>
                  <a:schemeClr val="bg1"/>
                </a:solidFill>
                <a:latin typeface="Arial" panose="020B0604020202020204" pitchFamily="34" charset="0"/>
                <a:ea typeface="Arial"/>
                <a:cs typeface="Arial" panose="020B0604020202020204" pitchFamily="34" charset="0"/>
              </a:rPr>
              <a:t>Go to:</a:t>
            </a:r>
          </a:p>
          <a:p>
            <a:pPr algn="ctr">
              <a:lnSpc>
                <a:spcPct val="150000"/>
              </a:lnSpc>
            </a:pPr>
            <a:r>
              <a:rPr lang="en-AU" sz="6000" b="1" u="sng" dirty="0" smtClean="0">
                <a:solidFill>
                  <a:srgbClr val="4097DB"/>
                </a:solidFill>
                <a:latin typeface="Arial" panose="020B0604020202020204" pitchFamily="34" charset="0"/>
                <a:cs typeface="Arial" panose="020B0604020202020204" pitchFamily="34" charset="0"/>
              </a:rPr>
              <a:t>www.menti.com</a:t>
            </a:r>
            <a:endParaRPr lang="en-AU" sz="6000" b="1" u="sng" dirty="0">
              <a:solidFill>
                <a:srgbClr val="4097DB"/>
              </a:solidFill>
              <a:latin typeface="Arial" panose="020B0604020202020204" pitchFamily="34" charset="0"/>
              <a:cs typeface="Arial" panose="020B0604020202020204" pitchFamily="34" charset="0"/>
            </a:endParaRPr>
          </a:p>
          <a:p>
            <a:pPr>
              <a:lnSpc>
                <a:spcPct val="150000"/>
              </a:lnSpc>
            </a:pPr>
            <a:endParaRPr lang="en-US" sz="4000" dirty="0">
              <a:solidFill>
                <a:schemeClr val="bg1"/>
              </a:solidFill>
              <a:latin typeface="Arial" panose="020B0604020202020204" pitchFamily="34" charset="0"/>
              <a:ea typeface="Arial"/>
              <a:cs typeface="Arial" panose="020B0604020202020204" pitchFamily="34" charset="0"/>
            </a:endParaRPr>
          </a:p>
        </p:txBody>
      </p:sp>
    </p:spTree>
    <p:extLst>
      <p:ext uri="{BB962C8B-B14F-4D97-AF65-F5344CB8AC3E}">
        <p14:creationId xmlns:p14="http://schemas.microsoft.com/office/powerpoint/2010/main" val="2730988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284512" y="568962"/>
            <a:ext cx="9812752" cy="1107996"/>
          </a:xfrm>
          <a:prstGeom prst="rect">
            <a:avLst/>
          </a:prstGeom>
          <a:noFill/>
        </p:spPr>
        <p:txBody>
          <a:bodyPr wrap="square" rtlCol="0">
            <a:spAutoFit/>
          </a:bodyPr>
          <a:lstStyle/>
          <a:p>
            <a:pPr algn="ctr"/>
            <a:r>
              <a:rPr lang="en-US" sz="6600" b="1" dirty="0">
                <a:solidFill>
                  <a:srgbClr val="000000"/>
                </a:solidFill>
                <a:ea typeface="Arial"/>
                <a:cs typeface="Arial"/>
              </a:rPr>
              <a:t>Today’s activities</a:t>
            </a:r>
          </a:p>
        </p:txBody>
      </p:sp>
      <p:pic>
        <p:nvPicPr>
          <p:cNvPr id="6" name="Picture Placeholder 5">
            <a:extLst>
              <a:ext uri="{FF2B5EF4-FFF2-40B4-BE49-F238E27FC236}">
                <a16:creationId xmlns:a16="http://schemas.microsoft.com/office/drawing/2014/main" id="{67E93F3E-4676-9B44-8ABF-4FBCFC32BD0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991" r="24991"/>
          <a:stretch>
            <a:fillRect/>
          </a:stretch>
        </p:blipFill>
        <p:spPr/>
      </p:pic>
    </p:spTree>
    <p:extLst>
      <p:ext uri="{BB962C8B-B14F-4D97-AF65-F5344CB8AC3E}">
        <p14:creationId xmlns:p14="http://schemas.microsoft.com/office/powerpoint/2010/main" val="1014448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284512" y="568962"/>
            <a:ext cx="9812752" cy="1107996"/>
          </a:xfrm>
          <a:prstGeom prst="rect">
            <a:avLst/>
          </a:prstGeom>
          <a:noFill/>
        </p:spPr>
        <p:txBody>
          <a:bodyPr wrap="square" rtlCol="0">
            <a:spAutoFit/>
          </a:bodyPr>
          <a:lstStyle/>
          <a:p>
            <a:pPr algn="ctr"/>
            <a:r>
              <a:rPr lang="en-US" sz="6600" b="1" dirty="0">
                <a:solidFill>
                  <a:srgbClr val="000000"/>
                </a:solidFill>
                <a:latin typeface="Arial"/>
                <a:ea typeface="Arial"/>
                <a:cs typeface="Arial"/>
              </a:rPr>
              <a:t>Objectives</a:t>
            </a:r>
          </a:p>
        </p:txBody>
      </p:sp>
      <p:sp>
        <p:nvSpPr>
          <p:cNvPr id="17" name="TextBox 16"/>
          <p:cNvSpPr txBox="1"/>
          <p:nvPr/>
        </p:nvSpPr>
        <p:spPr>
          <a:xfrm>
            <a:off x="13712754" y="3670561"/>
            <a:ext cx="8956268" cy="6494085"/>
          </a:xfrm>
          <a:prstGeom prst="rect">
            <a:avLst/>
          </a:prstGeom>
          <a:noFill/>
        </p:spPr>
        <p:txBody>
          <a:bodyPr wrap="square" rtlCol="0">
            <a:spAutoFit/>
          </a:bodyPr>
          <a:lstStyle/>
          <a:p>
            <a:pPr marL="457200" indent="-457200">
              <a:buFont typeface="Arial" panose="020B0604020202020204" pitchFamily="34" charset="0"/>
              <a:buChar char="•"/>
            </a:pPr>
            <a:r>
              <a:rPr lang="en-US" sz="3200" dirty="0"/>
              <a:t>Score all 34 indicators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Gather evidence to support scores, confidence</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Present and discuss results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Build collaboration and shared understanding</a:t>
            </a:r>
          </a:p>
          <a:p>
            <a:pPr marL="457200" indent="-457200">
              <a:buFont typeface="Arial" panose="020B0604020202020204" pitchFamily="34" charset="0"/>
              <a:buChar char="•"/>
            </a:pPr>
            <a:endParaRPr lang="en-US" sz="3200" dirty="0"/>
          </a:p>
          <a:p>
            <a:endParaRPr lang="en-US" sz="3200" dirty="0"/>
          </a:p>
        </p:txBody>
      </p:sp>
      <p:pic>
        <p:nvPicPr>
          <p:cNvPr id="6" name="Picture Placeholder 5">
            <a:extLst>
              <a:ext uri="{FF2B5EF4-FFF2-40B4-BE49-F238E27FC236}">
                <a16:creationId xmlns:a16="http://schemas.microsoft.com/office/drawing/2014/main" id="{70D4B162-CC57-1746-B042-7F990A9A415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97" r="20397"/>
          <a:stretch>
            <a:fillRect/>
          </a:stretch>
        </p:blipFill>
        <p:spPr/>
      </p:pic>
    </p:spTree>
    <p:extLst>
      <p:ext uri="{BB962C8B-B14F-4D97-AF65-F5344CB8AC3E}">
        <p14:creationId xmlns:p14="http://schemas.microsoft.com/office/powerpoint/2010/main" val="3055447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Melbourne_city.jpg"/>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3" name="Rectangle 2"/>
          <p:cNvSpPr/>
          <p:nvPr/>
        </p:nvSpPr>
        <p:spPr>
          <a:xfrm>
            <a:off x="0" y="0"/>
            <a:ext cx="24377650" cy="13716000"/>
          </a:xfrm>
          <a:prstGeom prst="rect">
            <a:avLst/>
          </a:prstGeom>
          <a:solidFill>
            <a:srgbClr val="0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dirty="0">
              <a:latin typeface="Arial"/>
            </a:endParaRPr>
          </a:p>
        </p:txBody>
      </p:sp>
      <p:graphicFrame>
        <p:nvGraphicFramePr>
          <p:cNvPr id="6" name="Table 5">
            <a:extLst>
              <a:ext uri="{FF2B5EF4-FFF2-40B4-BE49-F238E27FC236}">
                <a16:creationId xmlns:a16="http://schemas.microsoft.com/office/drawing/2014/main" id="{22B0F3A9-493D-614C-BE55-BC2F4752C0B3}"/>
              </a:ext>
            </a:extLst>
          </p:cNvPr>
          <p:cNvGraphicFramePr>
            <a:graphicFrameLocks noGrp="1"/>
          </p:cNvGraphicFramePr>
          <p:nvPr>
            <p:extLst>
              <p:ext uri="{D42A27DB-BD31-4B8C-83A1-F6EECF244321}">
                <p14:modId xmlns:p14="http://schemas.microsoft.com/office/powerpoint/2010/main" val="583898343"/>
              </p:ext>
            </p:extLst>
          </p:nvPr>
        </p:nvGraphicFramePr>
        <p:xfrm>
          <a:off x="3321891" y="2455714"/>
          <a:ext cx="17733868" cy="9771290"/>
        </p:xfrm>
        <a:graphic>
          <a:graphicData uri="http://schemas.openxmlformats.org/drawingml/2006/table">
            <a:tbl>
              <a:tblPr firstRow="1" bandRow="1">
                <a:tableStyleId>{5C22544A-7EE6-4342-B048-85BDC9FD1C3A}</a:tableStyleId>
              </a:tblPr>
              <a:tblGrid>
                <a:gridCol w="2842029">
                  <a:extLst>
                    <a:ext uri="{9D8B030D-6E8A-4147-A177-3AD203B41FA5}">
                      <a16:colId xmlns:a16="http://schemas.microsoft.com/office/drawing/2014/main" val="326883997"/>
                    </a:ext>
                  </a:extLst>
                </a:gridCol>
                <a:gridCol w="2273210">
                  <a:extLst>
                    <a:ext uri="{9D8B030D-6E8A-4147-A177-3AD203B41FA5}">
                      <a16:colId xmlns:a16="http://schemas.microsoft.com/office/drawing/2014/main" val="2322848311"/>
                    </a:ext>
                  </a:extLst>
                </a:gridCol>
                <a:gridCol w="5172710">
                  <a:extLst>
                    <a:ext uri="{9D8B030D-6E8A-4147-A177-3AD203B41FA5}">
                      <a16:colId xmlns:a16="http://schemas.microsoft.com/office/drawing/2014/main" val="1093236519"/>
                    </a:ext>
                  </a:extLst>
                </a:gridCol>
                <a:gridCol w="579899">
                  <a:extLst>
                    <a:ext uri="{9D8B030D-6E8A-4147-A177-3AD203B41FA5}">
                      <a16:colId xmlns:a16="http://schemas.microsoft.com/office/drawing/2014/main" val="1406670838"/>
                    </a:ext>
                  </a:extLst>
                </a:gridCol>
                <a:gridCol w="6866020">
                  <a:extLst>
                    <a:ext uri="{9D8B030D-6E8A-4147-A177-3AD203B41FA5}">
                      <a16:colId xmlns:a16="http://schemas.microsoft.com/office/drawing/2014/main" val="2233625612"/>
                    </a:ext>
                  </a:extLst>
                </a:gridCol>
              </a:tblGrid>
              <a:tr h="519798">
                <a:tc>
                  <a:txBody>
                    <a:bodyPr/>
                    <a:lstStyle/>
                    <a:p>
                      <a:pPr algn="ctr"/>
                      <a:r>
                        <a:rPr lang="en-US" sz="2200" b="1" dirty="0"/>
                        <a:t>Time</a:t>
                      </a:r>
                    </a:p>
                  </a:txBody>
                  <a:tcPr marL="55703" marR="55703" marT="27851" marB="27851"/>
                </a:tc>
                <a:tc gridSpan="4">
                  <a:txBody>
                    <a:bodyPr/>
                    <a:lstStyle/>
                    <a:p>
                      <a:pPr algn="ctr"/>
                      <a:r>
                        <a:rPr lang="en-US" sz="2200" dirty="0"/>
                        <a:t>Activity</a:t>
                      </a:r>
                    </a:p>
                  </a:txBody>
                  <a:tcPr marL="88285" marR="88285" marT="44143" marB="44143"/>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00022951"/>
                  </a:ext>
                </a:extLst>
              </a:tr>
              <a:tr h="519798">
                <a:tc>
                  <a:txBody>
                    <a:bodyPr/>
                    <a:lstStyle/>
                    <a:p>
                      <a:pPr algn="ctr"/>
                      <a:r>
                        <a:rPr lang="en-US" sz="2200" b="1" dirty="0"/>
                        <a:t>09.00 – 09.10</a:t>
                      </a:r>
                    </a:p>
                  </a:txBody>
                  <a:tcPr marL="55703" marR="55703" marT="27851" marB="27851"/>
                </a:tc>
                <a:tc gridSpan="4">
                  <a:txBody>
                    <a:bodyPr/>
                    <a:lstStyle/>
                    <a:p>
                      <a:r>
                        <a:rPr lang="en-US" sz="2200" dirty="0"/>
                        <a:t>Welcome and opening address</a:t>
                      </a:r>
                    </a:p>
                  </a:txBody>
                  <a:tcPr marL="88285" marR="88285" marT="44143" marB="44143"/>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53344322"/>
                  </a:ext>
                </a:extLst>
              </a:tr>
              <a:tr h="519798">
                <a:tc>
                  <a:txBody>
                    <a:bodyPr/>
                    <a:lstStyle/>
                    <a:p>
                      <a:pPr algn="ctr"/>
                      <a:r>
                        <a:rPr lang="en-US" sz="2200" b="1" dirty="0"/>
                        <a:t>09.10 – 09.30</a:t>
                      </a:r>
                    </a:p>
                  </a:txBody>
                  <a:tcPr marL="55703" marR="55703" marT="27851" marB="27851"/>
                </a:tc>
                <a:tc gridSpan="4">
                  <a:txBody>
                    <a:bodyPr/>
                    <a:lstStyle/>
                    <a:p>
                      <a:r>
                        <a:rPr lang="en-US" sz="2200" dirty="0"/>
                        <a:t>Introduction</a:t>
                      </a:r>
                    </a:p>
                  </a:txBody>
                  <a:tcPr marL="88285" marR="88285" marT="44143" marB="44143"/>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1128123"/>
                  </a:ext>
                </a:extLst>
              </a:tr>
              <a:tr h="519798">
                <a:tc>
                  <a:txBody>
                    <a:bodyPr/>
                    <a:lstStyle/>
                    <a:p>
                      <a:pPr algn="ctr"/>
                      <a:r>
                        <a:rPr lang="en-US" sz="2200" b="1" dirty="0"/>
                        <a:t>09.30 – 10.15</a:t>
                      </a:r>
                    </a:p>
                  </a:txBody>
                  <a:tcPr marL="55703" marR="55703" marT="27851" marB="27851"/>
                </a:tc>
                <a:tc gridSpan="4">
                  <a:txBody>
                    <a:bodyPr/>
                    <a:lstStyle/>
                    <a:p>
                      <a:r>
                        <a:rPr lang="en-US" sz="2200" dirty="0"/>
                        <a:t>Score Goal 6: Quality Urban Space (3 indicators)</a:t>
                      </a:r>
                    </a:p>
                  </a:txBody>
                  <a:tcPr marL="88285" marR="88285" marT="44143" marB="44143"/>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96397204"/>
                  </a:ext>
                </a:extLst>
              </a:tr>
              <a:tr h="519798">
                <a:tc>
                  <a:txBody>
                    <a:bodyPr/>
                    <a:lstStyle/>
                    <a:p>
                      <a:pPr algn="ctr"/>
                      <a:r>
                        <a:rPr lang="en-US" sz="2200" b="1" dirty="0"/>
                        <a:t>10.15 – 10.30</a:t>
                      </a:r>
                    </a:p>
                  </a:txBody>
                  <a:tcPr marL="55703" marR="55703" marT="27851" marB="27851"/>
                </a:tc>
                <a:tc gridSpan="4">
                  <a:txBody>
                    <a:bodyPr/>
                    <a:lstStyle/>
                    <a:p>
                      <a:r>
                        <a:rPr lang="en-US" sz="2200" dirty="0"/>
                        <a:t>Morning Tea</a:t>
                      </a:r>
                    </a:p>
                  </a:txBody>
                  <a:tcPr marL="88285" marR="88285" marT="44143" marB="44143"/>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13960391"/>
                  </a:ext>
                </a:extLst>
              </a:tr>
              <a:tr h="1178022">
                <a:tc rowSpan="6">
                  <a:txBody>
                    <a:bodyPr/>
                    <a:lstStyle/>
                    <a:p>
                      <a:pPr algn="ctr"/>
                      <a:r>
                        <a:rPr lang="en-US" sz="2200" b="1" dirty="0"/>
                        <a:t>10.30 – 14.30</a:t>
                      </a:r>
                    </a:p>
                  </a:txBody>
                  <a:tcPr marL="88285" marR="88285" marT="44143" marB="44143"/>
                </a:tc>
                <a:tc gridSpan="4">
                  <a:txBody>
                    <a:bodyPr/>
                    <a:lstStyle/>
                    <a:p>
                      <a:r>
                        <a:rPr lang="en-US" sz="2200" dirty="0"/>
                        <a:t>Score indicators – Split in 2 groups, concurrent sessions, 15 mins per indicator</a:t>
                      </a:r>
                    </a:p>
                  </a:txBody>
                  <a:tcPr marL="88285" marR="88285" marT="44143" marB="44143"/>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4672994"/>
                  </a:ext>
                </a:extLst>
              </a:tr>
              <a:tr h="744350">
                <a:tc vMerge="1">
                  <a:txBody>
                    <a:bodyPr/>
                    <a:lstStyle/>
                    <a:p>
                      <a:pPr algn="ctr"/>
                      <a:endParaRPr lang="en-US" dirty="0"/>
                    </a:p>
                  </a:txBody>
                  <a:tcPr/>
                </a:tc>
                <a:tc>
                  <a:txBody>
                    <a:bodyPr/>
                    <a:lstStyle/>
                    <a:p>
                      <a:pPr algn="ctr"/>
                      <a:endParaRPr lang="en-US" sz="2200" dirty="0"/>
                    </a:p>
                  </a:txBody>
                  <a:tcPr marL="55703" marR="55703" marT="27851" marB="27851"/>
                </a:tc>
                <a:tc gridSpan="2">
                  <a:txBody>
                    <a:bodyPr/>
                    <a:lstStyle/>
                    <a:p>
                      <a:pPr algn="ctr"/>
                      <a:r>
                        <a:rPr lang="en-US" sz="2200" b="1" dirty="0"/>
                        <a:t>Group 1</a:t>
                      </a:r>
                    </a:p>
                    <a:p>
                      <a:pPr algn="ctr"/>
                      <a:r>
                        <a:rPr lang="en-US" sz="2200" b="1" dirty="0"/>
                        <a:t>(Socio-political indicators)</a:t>
                      </a:r>
                    </a:p>
                  </a:txBody>
                  <a:tcPr marL="88285" marR="88285" marT="44143" marB="44143" anchor="ctr"/>
                </a:tc>
                <a:tc hMerge="1">
                  <a:txBody>
                    <a:bodyPr/>
                    <a:lstStyle/>
                    <a:p>
                      <a:pPr algn="ctr"/>
                      <a:endParaRPr lang="en-US" dirty="0"/>
                    </a:p>
                  </a:txBody>
                  <a:tcPr/>
                </a:tc>
                <a:tc>
                  <a:txBody>
                    <a:bodyPr/>
                    <a:lstStyle/>
                    <a:p>
                      <a:pPr algn="ctr"/>
                      <a:r>
                        <a:rPr lang="en-US" sz="2200" b="1" dirty="0"/>
                        <a:t>Group 2</a:t>
                      </a:r>
                    </a:p>
                    <a:p>
                      <a:pPr algn="ctr"/>
                      <a:r>
                        <a:rPr lang="en-US" sz="2200" b="1" dirty="0"/>
                        <a:t>(Biophysical indicators)</a:t>
                      </a:r>
                    </a:p>
                  </a:txBody>
                  <a:tcPr marL="55703" marR="55703" marT="27851" marB="27851" anchor="ctr"/>
                </a:tc>
                <a:extLst>
                  <a:ext uri="{0D108BD9-81ED-4DB2-BD59-A6C34878D82A}">
                    <a16:rowId xmlns:a16="http://schemas.microsoft.com/office/drawing/2014/main" val="1405460646"/>
                  </a:ext>
                </a:extLst>
              </a:tr>
              <a:tr h="958569">
                <a:tc vMerge="1">
                  <a:txBody>
                    <a:bodyPr/>
                    <a:lstStyle/>
                    <a:p>
                      <a:pPr algn="ctr"/>
                      <a:endParaRPr lang="en-US" dirty="0"/>
                    </a:p>
                  </a:txBody>
                  <a:tcPr/>
                </a:tc>
                <a:tc>
                  <a:txBody>
                    <a:bodyPr/>
                    <a:lstStyle/>
                    <a:p>
                      <a:pPr algn="l"/>
                      <a:r>
                        <a:rPr lang="en-US" sz="2200" dirty="0"/>
                        <a:t>10.30 –</a:t>
                      </a:r>
                    </a:p>
                    <a:p>
                      <a:pPr algn="l"/>
                      <a:r>
                        <a:rPr lang="en-US" sz="2200" dirty="0"/>
                        <a:t>12.15</a:t>
                      </a:r>
                    </a:p>
                  </a:txBody>
                  <a:tcPr marL="55703" marR="55703" marT="27851" marB="27851"/>
                </a:tc>
                <a:tc gridSpan="2">
                  <a:txBody>
                    <a:bodyPr/>
                    <a:lstStyle/>
                    <a:p>
                      <a:pPr algn="ctr"/>
                      <a:r>
                        <a:rPr lang="en-US" sz="2200" dirty="0"/>
                        <a:t>Goal 1: Good Governance</a:t>
                      </a:r>
                    </a:p>
                    <a:p>
                      <a:pPr algn="ctr"/>
                      <a:r>
                        <a:rPr lang="en-US" sz="2200" dirty="0"/>
                        <a:t>(7 indicators)</a:t>
                      </a:r>
                    </a:p>
                  </a:txBody>
                  <a:tcPr marL="88285" marR="88285" marT="44143" marB="44143" anchor="ctr"/>
                </a:tc>
                <a:tc hMerge="1">
                  <a:txBody>
                    <a:bodyPr/>
                    <a:lstStyle/>
                    <a:p>
                      <a:pPr algn="ctr"/>
                      <a:endParaRPr lang="en-US" dirty="0"/>
                    </a:p>
                  </a:txBody>
                  <a:tcPr/>
                </a:tc>
                <a:tc>
                  <a:txBody>
                    <a:bodyPr/>
                    <a:lstStyle/>
                    <a:p>
                      <a:pPr algn="ctr"/>
                      <a:r>
                        <a:rPr lang="en-US" sz="2200" dirty="0"/>
                        <a:t>Goal 7: Adaptive Infrastructure</a:t>
                      </a:r>
                    </a:p>
                    <a:p>
                      <a:pPr algn="ctr"/>
                      <a:r>
                        <a:rPr lang="en-US" sz="2200" dirty="0"/>
                        <a:t>(6 indicators)</a:t>
                      </a:r>
                    </a:p>
                  </a:txBody>
                  <a:tcPr marL="55703" marR="55703" marT="27851" marB="27851" anchor="ctr"/>
                </a:tc>
                <a:extLst>
                  <a:ext uri="{0D108BD9-81ED-4DB2-BD59-A6C34878D82A}">
                    <a16:rowId xmlns:a16="http://schemas.microsoft.com/office/drawing/2014/main" val="1441736124"/>
                  </a:ext>
                </a:extLst>
              </a:tr>
              <a:tr h="732557">
                <a:tc vMerge="1">
                  <a:txBody>
                    <a:bodyPr/>
                    <a:lstStyle/>
                    <a:p>
                      <a:pPr algn="ctr"/>
                      <a:endParaRPr lang="en-US" dirty="0"/>
                    </a:p>
                  </a:txBody>
                  <a:tcPr/>
                </a:tc>
                <a:tc>
                  <a:txBody>
                    <a:bodyPr/>
                    <a:lstStyle/>
                    <a:p>
                      <a:pPr algn="l"/>
                      <a:r>
                        <a:rPr lang="en-US" sz="2200" dirty="0"/>
                        <a:t>12.15 –</a:t>
                      </a:r>
                    </a:p>
                    <a:p>
                      <a:pPr algn="l"/>
                      <a:r>
                        <a:rPr lang="en-US" sz="2200" dirty="0"/>
                        <a:t>12.45</a:t>
                      </a:r>
                    </a:p>
                  </a:txBody>
                  <a:tcPr marL="55703" marR="55703" marT="27851" marB="27851"/>
                </a:tc>
                <a:tc gridSpan="3">
                  <a:txBody>
                    <a:bodyPr/>
                    <a:lstStyle/>
                    <a:p>
                      <a:pPr algn="ctr"/>
                      <a:r>
                        <a:rPr lang="en-US" sz="2200" dirty="0"/>
                        <a:t>Lunch</a:t>
                      </a:r>
                    </a:p>
                  </a:txBody>
                  <a:tcPr marL="88285" marR="88285" marT="44143" marB="44143"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1331828"/>
                  </a:ext>
                </a:extLst>
              </a:tr>
              <a:tr h="732557">
                <a:tc vMerge="1">
                  <a:txBody>
                    <a:bodyPr/>
                    <a:lstStyle/>
                    <a:p>
                      <a:pPr algn="ctr"/>
                      <a:endParaRPr lang="en-US" dirty="0"/>
                    </a:p>
                  </a:txBody>
                  <a:tcPr/>
                </a:tc>
                <a:tc>
                  <a:txBody>
                    <a:bodyPr/>
                    <a:lstStyle/>
                    <a:p>
                      <a:pPr algn="l"/>
                      <a:r>
                        <a:rPr lang="en-US" sz="2200" dirty="0"/>
                        <a:t>12.45 –</a:t>
                      </a:r>
                    </a:p>
                    <a:p>
                      <a:pPr algn="l"/>
                      <a:r>
                        <a:rPr lang="en-US" sz="2200" dirty="0"/>
                        <a:t>14.15</a:t>
                      </a:r>
                    </a:p>
                  </a:txBody>
                  <a:tcPr marL="55703" marR="55703" marT="27851" marB="27851"/>
                </a:tc>
                <a:tc>
                  <a:txBody>
                    <a:bodyPr/>
                    <a:lstStyle/>
                    <a:p>
                      <a:pPr algn="ctr"/>
                      <a:r>
                        <a:rPr lang="en-US" sz="2200" dirty="0"/>
                        <a:t>Goal 2: Community Capital (5)</a:t>
                      </a:r>
                    </a:p>
                  </a:txBody>
                  <a:tcPr marL="55703" marR="55703" marT="27851" marB="27851" anchor="ctr"/>
                </a:tc>
                <a:tc gridSpan="2">
                  <a:txBody>
                    <a:bodyPr/>
                    <a:lstStyle/>
                    <a:p>
                      <a:r>
                        <a:rPr lang="en-US" sz="2200" dirty="0"/>
                        <a:t>Goal 4: Productivity &amp; Resource Efficiency (6)</a:t>
                      </a:r>
                    </a:p>
                  </a:txBody>
                  <a:tcPr marL="88285" marR="88285" marT="44143" marB="44143" anchor="ctr"/>
                </a:tc>
                <a:tc hMerge="1">
                  <a:txBody>
                    <a:bodyPr/>
                    <a:lstStyle/>
                    <a:p>
                      <a:pPr algn="ctr"/>
                      <a:endParaRPr lang="en-US" dirty="0"/>
                    </a:p>
                  </a:txBody>
                  <a:tcPr/>
                </a:tc>
                <a:extLst>
                  <a:ext uri="{0D108BD9-81ED-4DB2-BD59-A6C34878D82A}">
                    <a16:rowId xmlns:a16="http://schemas.microsoft.com/office/drawing/2014/main" val="1695053718"/>
                  </a:ext>
                </a:extLst>
              </a:tr>
              <a:tr h="732557">
                <a:tc vMerge="1">
                  <a:txBody>
                    <a:bodyPr/>
                    <a:lstStyle/>
                    <a:p>
                      <a:pPr algn="ctr"/>
                      <a:endParaRPr lang="en-US" dirty="0"/>
                    </a:p>
                  </a:txBody>
                  <a:tcPr/>
                </a:tc>
                <a:tc>
                  <a:txBody>
                    <a:bodyPr/>
                    <a:lstStyle/>
                    <a:p>
                      <a:pPr algn="l"/>
                      <a:r>
                        <a:rPr lang="en-US" sz="2200" dirty="0"/>
                        <a:t>14.15 – </a:t>
                      </a:r>
                    </a:p>
                    <a:p>
                      <a:pPr algn="l"/>
                      <a:r>
                        <a:rPr lang="en-US" sz="2200" dirty="0"/>
                        <a:t>15.15</a:t>
                      </a:r>
                    </a:p>
                  </a:txBody>
                  <a:tcPr marL="55703" marR="55703" marT="27851" marB="27851"/>
                </a:tc>
                <a:tc>
                  <a:txBody>
                    <a:bodyPr/>
                    <a:lstStyle/>
                    <a:p>
                      <a:pPr algn="ctr"/>
                      <a:r>
                        <a:rPr lang="en-US" sz="2200" dirty="0"/>
                        <a:t>Goal 3: Equity (4)</a:t>
                      </a:r>
                    </a:p>
                  </a:txBody>
                  <a:tcPr marL="55703" marR="55703" marT="27851" marB="27851" anchor="ctr"/>
                </a:tc>
                <a:tc gridSpan="2">
                  <a:txBody>
                    <a:bodyPr/>
                    <a:lstStyle/>
                    <a:p>
                      <a:r>
                        <a:rPr lang="en-US" sz="2200" dirty="0"/>
                        <a:t>Goal 5: Ecological Health (4)</a:t>
                      </a:r>
                    </a:p>
                  </a:txBody>
                  <a:tcPr marL="88285" marR="88285" marT="44143" marB="44143" anchor="ctr"/>
                </a:tc>
                <a:tc hMerge="1">
                  <a:txBody>
                    <a:bodyPr/>
                    <a:lstStyle/>
                    <a:p>
                      <a:pPr algn="ctr"/>
                      <a:endParaRPr lang="en-US" dirty="0"/>
                    </a:p>
                  </a:txBody>
                  <a:tcPr/>
                </a:tc>
                <a:extLst>
                  <a:ext uri="{0D108BD9-81ED-4DB2-BD59-A6C34878D82A}">
                    <a16:rowId xmlns:a16="http://schemas.microsoft.com/office/drawing/2014/main" val="3278700739"/>
                  </a:ext>
                </a:extLst>
              </a:tr>
              <a:tr h="519798">
                <a:tc>
                  <a:txBody>
                    <a:bodyPr/>
                    <a:lstStyle/>
                    <a:p>
                      <a:pPr algn="ctr"/>
                      <a:r>
                        <a:rPr lang="en-US" sz="2200" b="1" dirty="0"/>
                        <a:t>15.15 – 15.30</a:t>
                      </a:r>
                    </a:p>
                  </a:txBody>
                  <a:tcPr marL="55703" marR="55703" marT="27851" marB="27851"/>
                </a:tc>
                <a:tc gridSpan="4">
                  <a:txBody>
                    <a:bodyPr/>
                    <a:lstStyle/>
                    <a:p>
                      <a:pPr algn="l"/>
                      <a:r>
                        <a:rPr lang="en-US" sz="2200" dirty="0"/>
                        <a:t>Afternoon tea</a:t>
                      </a:r>
                    </a:p>
                  </a:txBody>
                  <a:tcPr marL="88285" marR="88285" marT="44143" marB="44143"/>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4340152"/>
                  </a:ext>
                </a:extLst>
              </a:tr>
              <a:tr h="519798">
                <a:tc>
                  <a:txBody>
                    <a:bodyPr/>
                    <a:lstStyle/>
                    <a:p>
                      <a:pPr algn="ctr"/>
                      <a:r>
                        <a:rPr lang="en-US" sz="2200" b="1" dirty="0"/>
                        <a:t>15.30 – 15.45</a:t>
                      </a:r>
                    </a:p>
                  </a:txBody>
                  <a:tcPr marL="55703" marR="55703" marT="27851" marB="27851"/>
                </a:tc>
                <a:tc gridSpan="4">
                  <a:txBody>
                    <a:bodyPr/>
                    <a:lstStyle/>
                    <a:p>
                      <a:r>
                        <a:rPr lang="en-US" sz="2200" dirty="0"/>
                        <a:t>Report back</a:t>
                      </a:r>
                    </a:p>
                  </a:txBody>
                  <a:tcPr marL="88285" marR="88285" marT="44143" marB="44143"/>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3041218"/>
                  </a:ext>
                </a:extLst>
              </a:tr>
              <a:tr h="519798">
                <a:tc>
                  <a:txBody>
                    <a:bodyPr/>
                    <a:lstStyle/>
                    <a:p>
                      <a:pPr algn="ctr"/>
                      <a:r>
                        <a:rPr lang="en-US" sz="2200" b="1" dirty="0"/>
                        <a:t>15.45 – 15.55</a:t>
                      </a:r>
                    </a:p>
                  </a:txBody>
                  <a:tcPr marL="55703" marR="55703" marT="27851" marB="27851"/>
                </a:tc>
                <a:tc gridSpan="4">
                  <a:txBody>
                    <a:bodyPr/>
                    <a:lstStyle/>
                    <a:p>
                      <a:r>
                        <a:rPr lang="en-US" sz="2200" dirty="0"/>
                        <a:t>View and discuss results</a:t>
                      </a:r>
                    </a:p>
                  </a:txBody>
                  <a:tcPr marL="88285" marR="88285" marT="44143" marB="44143"/>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85653115"/>
                  </a:ext>
                </a:extLst>
              </a:tr>
              <a:tr h="519798">
                <a:tc>
                  <a:txBody>
                    <a:bodyPr/>
                    <a:lstStyle/>
                    <a:p>
                      <a:pPr algn="ctr"/>
                      <a:r>
                        <a:rPr lang="en-US" sz="2200" b="1" dirty="0"/>
                        <a:t>15.55 – 16.00</a:t>
                      </a:r>
                    </a:p>
                  </a:txBody>
                  <a:tcPr marL="55703" marR="55703" marT="27851" marB="27851"/>
                </a:tc>
                <a:tc gridSpan="4">
                  <a:txBody>
                    <a:bodyPr/>
                    <a:lstStyle/>
                    <a:p>
                      <a:r>
                        <a:rPr lang="en-US" sz="2200" dirty="0"/>
                        <a:t>Exit survey, final comments, next steps</a:t>
                      </a:r>
                    </a:p>
                  </a:txBody>
                  <a:tcPr marL="88285" marR="88285" marT="44143" marB="44143"/>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2823337"/>
                  </a:ext>
                </a:extLst>
              </a:tr>
            </a:tbl>
          </a:graphicData>
        </a:graphic>
      </p:graphicFrame>
      <p:sp>
        <p:nvSpPr>
          <p:cNvPr id="7" name="TextBox 6">
            <a:extLst>
              <a:ext uri="{FF2B5EF4-FFF2-40B4-BE49-F238E27FC236}">
                <a16:creationId xmlns:a16="http://schemas.microsoft.com/office/drawing/2014/main" id="{21B0B9C1-37F1-DC4A-A668-5615CB057593}"/>
              </a:ext>
            </a:extLst>
          </p:cNvPr>
          <p:cNvSpPr txBox="1"/>
          <p:nvPr/>
        </p:nvSpPr>
        <p:spPr>
          <a:xfrm>
            <a:off x="1110291" y="673862"/>
            <a:ext cx="3291286" cy="1107996"/>
          </a:xfrm>
          <a:prstGeom prst="rect">
            <a:avLst/>
          </a:prstGeom>
          <a:noFill/>
        </p:spPr>
        <p:txBody>
          <a:bodyPr wrap="none" rtlCol="0">
            <a:spAutoFit/>
          </a:bodyPr>
          <a:lstStyle/>
          <a:p>
            <a:r>
              <a:rPr lang="en-US" sz="6600" b="1" dirty="0">
                <a:solidFill>
                  <a:srgbClr val="FFFFFF"/>
                </a:solidFill>
                <a:latin typeface="Arial"/>
                <a:ea typeface="Arial"/>
                <a:cs typeface="Arial"/>
              </a:rPr>
              <a:t>Agenda</a:t>
            </a:r>
          </a:p>
        </p:txBody>
      </p:sp>
    </p:spTree>
    <p:extLst>
      <p:ext uri="{BB962C8B-B14F-4D97-AF65-F5344CB8AC3E}">
        <p14:creationId xmlns:p14="http://schemas.microsoft.com/office/powerpoint/2010/main" val="2326166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28F9A6-977B-294E-9485-BA35A0C382A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75" y="0"/>
            <a:ext cx="24371300" cy="13716000"/>
          </a:xfrm>
          <a:prstGeom prst="rect">
            <a:avLst/>
          </a:prstGeom>
        </p:spPr>
      </p:pic>
      <p:sp>
        <p:nvSpPr>
          <p:cNvPr id="2" name="TextBox 1">
            <a:extLst>
              <a:ext uri="{FF2B5EF4-FFF2-40B4-BE49-F238E27FC236}">
                <a16:creationId xmlns:a16="http://schemas.microsoft.com/office/drawing/2014/main" id="{8A08FA9D-AB89-1440-A332-D2205AE93AAA}"/>
              </a:ext>
            </a:extLst>
          </p:cNvPr>
          <p:cNvSpPr txBox="1"/>
          <p:nvPr/>
        </p:nvSpPr>
        <p:spPr>
          <a:xfrm>
            <a:off x="1110291" y="673862"/>
            <a:ext cx="7435049" cy="1107996"/>
          </a:xfrm>
          <a:prstGeom prst="rect">
            <a:avLst/>
          </a:prstGeom>
          <a:noFill/>
        </p:spPr>
        <p:txBody>
          <a:bodyPr wrap="none" rtlCol="0">
            <a:spAutoFit/>
          </a:bodyPr>
          <a:lstStyle/>
          <a:p>
            <a:r>
              <a:rPr lang="en-US" sz="6600" b="1" dirty="0">
                <a:solidFill>
                  <a:srgbClr val="FFFFFF"/>
                </a:solidFill>
                <a:latin typeface="Arial"/>
                <a:ea typeface="Arial"/>
                <a:cs typeface="Arial"/>
              </a:rPr>
              <a:t>How we will score</a:t>
            </a:r>
          </a:p>
        </p:txBody>
      </p:sp>
    </p:spTree>
    <p:extLst>
      <p:ext uri="{BB962C8B-B14F-4D97-AF65-F5344CB8AC3E}">
        <p14:creationId xmlns:p14="http://schemas.microsoft.com/office/powerpoint/2010/main" val="2536852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284512" y="568962"/>
            <a:ext cx="9812752" cy="1107996"/>
          </a:xfrm>
          <a:prstGeom prst="rect">
            <a:avLst/>
          </a:prstGeom>
          <a:noFill/>
        </p:spPr>
        <p:txBody>
          <a:bodyPr wrap="square" rtlCol="0">
            <a:spAutoFit/>
          </a:bodyPr>
          <a:lstStyle/>
          <a:p>
            <a:pPr algn="ctr"/>
            <a:r>
              <a:rPr lang="en-US" sz="6600" b="1" dirty="0">
                <a:solidFill>
                  <a:srgbClr val="000000"/>
                </a:solidFill>
                <a:latin typeface="Arial"/>
                <a:ea typeface="Arial"/>
                <a:cs typeface="Arial"/>
              </a:rPr>
              <a:t>Keep in mind...</a:t>
            </a:r>
          </a:p>
        </p:txBody>
      </p:sp>
      <p:sp>
        <p:nvSpPr>
          <p:cNvPr id="17" name="TextBox 16"/>
          <p:cNvSpPr txBox="1"/>
          <p:nvPr/>
        </p:nvSpPr>
        <p:spPr>
          <a:xfrm>
            <a:off x="13712754" y="3670561"/>
            <a:ext cx="8956268" cy="6001643"/>
          </a:xfrm>
          <a:prstGeom prst="rect">
            <a:avLst/>
          </a:prstGeom>
          <a:noFill/>
        </p:spPr>
        <p:txBody>
          <a:bodyPr wrap="square" rtlCol="0">
            <a:spAutoFit/>
          </a:bodyPr>
          <a:lstStyle/>
          <a:p>
            <a:pPr marL="457200" indent="-457200">
              <a:buFont typeface="Arial" panose="020B0604020202020204" pitchFamily="34" charset="0"/>
              <a:buChar char="•"/>
            </a:pPr>
            <a:r>
              <a:rPr lang="en-US" sz="3200" dirty="0"/>
              <a:t>The most popular polling score is not automatically the final score </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We are gathering data on other factors as well </a:t>
            </a:r>
          </a:p>
          <a:p>
            <a:pPr marL="1371417" lvl="1" indent="-457200">
              <a:buFont typeface="Courier New" panose="02070309020205020404" pitchFamily="49" charset="0"/>
              <a:buChar char="o"/>
            </a:pPr>
            <a:r>
              <a:rPr lang="en-US" sz="3200" dirty="0"/>
              <a:t>Data availability</a:t>
            </a:r>
          </a:p>
          <a:p>
            <a:pPr marL="1371417" lvl="1" indent="-457200">
              <a:buFont typeface="Courier New" panose="02070309020205020404" pitchFamily="49" charset="0"/>
              <a:buChar char="o"/>
            </a:pPr>
            <a:r>
              <a:rPr lang="en-US" sz="3200" dirty="0"/>
              <a:t>Confidence</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Motivations for scoring</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The boundary (the area in which we will be scoring and the areas that are not included)</a:t>
            </a:r>
          </a:p>
          <a:p>
            <a:endParaRPr lang="en-US" sz="3200" dirty="0"/>
          </a:p>
        </p:txBody>
      </p:sp>
      <p:pic>
        <p:nvPicPr>
          <p:cNvPr id="6" name="Picture Placeholder 5">
            <a:extLst>
              <a:ext uri="{FF2B5EF4-FFF2-40B4-BE49-F238E27FC236}">
                <a16:creationId xmlns:a16="http://schemas.microsoft.com/office/drawing/2014/main" id="{0F022A48-8E20-3343-8560-270D2C52F66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97" r="20397"/>
          <a:stretch>
            <a:fillRect/>
          </a:stretch>
        </p:blipFill>
        <p:spPr/>
      </p:pic>
    </p:spTree>
    <p:extLst>
      <p:ext uri="{BB962C8B-B14F-4D97-AF65-F5344CB8AC3E}">
        <p14:creationId xmlns:p14="http://schemas.microsoft.com/office/powerpoint/2010/main" val="232570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617712" y="5962095"/>
            <a:ext cx="11265225" cy="1760173"/>
          </a:xfrm>
          <a:prstGeom prst="rect">
            <a:avLst/>
          </a:prstGeom>
        </p:spPr>
        <p:txBody>
          <a:bodyPr/>
          <a:lstStyle>
            <a:lvl1pPr algn="l" defTabSz="914290" rtl="0" eaLnBrk="1" latinLnBrk="0" hangingPunct="1">
              <a:spcBef>
                <a:spcPct val="0"/>
              </a:spcBef>
              <a:buNone/>
              <a:defRPr sz="3500" b="1" kern="1200">
                <a:solidFill>
                  <a:srgbClr val="005C62"/>
                </a:solidFill>
                <a:latin typeface="Arial"/>
                <a:ea typeface="+mj-ea"/>
                <a:cs typeface="Arial"/>
              </a:defRPr>
            </a:lvl1pPr>
          </a:lstStyle>
          <a:p>
            <a:pPr algn="ctr"/>
            <a:r>
              <a:rPr lang="en-US" sz="7200" dirty="0">
                <a:solidFill>
                  <a:schemeClr val="tx1"/>
                </a:solidFill>
              </a:rPr>
              <a:t>Questions?</a:t>
            </a:r>
          </a:p>
        </p:txBody>
      </p:sp>
    </p:spTree>
    <p:extLst>
      <p:ext uri="{BB962C8B-B14F-4D97-AF65-F5344CB8AC3E}">
        <p14:creationId xmlns:p14="http://schemas.microsoft.com/office/powerpoint/2010/main" val="3634612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Melbourne_city.jpg"/>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p:pic>
      <p:sp>
        <p:nvSpPr>
          <p:cNvPr id="12" name="Rectangle 11"/>
          <p:cNvSpPr/>
          <p:nvPr/>
        </p:nvSpPr>
        <p:spPr>
          <a:xfrm>
            <a:off x="3200400" y="8381999"/>
            <a:ext cx="12915900" cy="3352801"/>
          </a:xfrm>
          <a:prstGeom prst="rect">
            <a:avLst/>
          </a:prstGeom>
          <a:solidFill>
            <a:srgbClr val="006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Arial"/>
            </a:endParaRPr>
          </a:p>
        </p:txBody>
      </p:sp>
      <p:sp>
        <p:nvSpPr>
          <p:cNvPr id="10" name="TextBox 9"/>
          <p:cNvSpPr txBox="1"/>
          <p:nvPr/>
        </p:nvSpPr>
        <p:spPr>
          <a:xfrm>
            <a:off x="4060652" y="8674441"/>
            <a:ext cx="11590376" cy="2641749"/>
          </a:xfrm>
          <a:prstGeom prst="rect">
            <a:avLst/>
          </a:prstGeom>
          <a:noFill/>
        </p:spPr>
        <p:txBody>
          <a:bodyPr wrap="square" rtlCol="0">
            <a:spAutoFit/>
          </a:bodyPr>
          <a:lstStyle/>
          <a:p>
            <a:pPr>
              <a:lnSpc>
                <a:spcPct val="150000"/>
              </a:lnSpc>
            </a:pPr>
            <a:r>
              <a:rPr lang="en-US" sz="2800" dirty="0">
                <a:solidFill>
                  <a:schemeClr val="bg1"/>
                </a:solidFill>
                <a:latin typeface="Arial"/>
                <a:ea typeface="Arial"/>
                <a:cs typeface="Arial"/>
              </a:rPr>
              <a:t>The CRCWSC is an Australian research </a:t>
            </a:r>
            <a:r>
              <a:rPr lang="en-US" sz="2800" dirty="0" err="1">
                <a:solidFill>
                  <a:schemeClr val="bg1"/>
                </a:solidFill>
                <a:latin typeface="Arial"/>
                <a:ea typeface="Arial"/>
                <a:cs typeface="Arial"/>
              </a:rPr>
              <a:t>centre</a:t>
            </a:r>
            <a:r>
              <a:rPr lang="en-US" sz="2800" dirty="0">
                <a:solidFill>
                  <a:schemeClr val="bg1"/>
                </a:solidFill>
                <a:latin typeface="Arial"/>
                <a:ea typeface="Arial"/>
                <a:cs typeface="Arial"/>
              </a:rPr>
              <a:t> that brings together many disciplines, world-renowned subject matter experts, and industry thought leaders who want to </a:t>
            </a:r>
            <a:r>
              <a:rPr lang="en-US" sz="2800" dirty="0" err="1">
                <a:solidFill>
                  <a:schemeClr val="bg1"/>
                </a:solidFill>
                <a:latin typeface="Arial"/>
                <a:ea typeface="Arial"/>
                <a:cs typeface="Arial"/>
              </a:rPr>
              <a:t>revolutionise</a:t>
            </a:r>
            <a:r>
              <a:rPr lang="en-US" sz="2800" dirty="0">
                <a:solidFill>
                  <a:schemeClr val="bg1"/>
                </a:solidFill>
                <a:latin typeface="Arial"/>
                <a:ea typeface="Arial"/>
                <a:cs typeface="Arial"/>
              </a:rPr>
              <a:t> urban water management in Australia and overseas.</a:t>
            </a:r>
          </a:p>
        </p:txBody>
      </p:sp>
      <p:sp>
        <p:nvSpPr>
          <p:cNvPr id="7" name="TextBox 6">
            <a:extLst>
              <a:ext uri="{FF2B5EF4-FFF2-40B4-BE49-F238E27FC236}">
                <a16:creationId xmlns:a16="http://schemas.microsoft.com/office/drawing/2014/main" id="{6A8032F6-61DB-464B-A420-11B6699E519C}"/>
              </a:ext>
            </a:extLst>
          </p:cNvPr>
          <p:cNvSpPr txBox="1"/>
          <p:nvPr/>
        </p:nvSpPr>
        <p:spPr>
          <a:xfrm>
            <a:off x="1157619" y="600669"/>
            <a:ext cx="9338227" cy="2062103"/>
          </a:xfrm>
          <a:prstGeom prst="rect">
            <a:avLst/>
          </a:prstGeom>
          <a:noFill/>
        </p:spPr>
        <p:txBody>
          <a:bodyPr wrap="square" rtlCol="0">
            <a:spAutoFit/>
          </a:bodyPr>
          <a:lstStyle/>
          <a:p>
            <a:r>
              <a:rPr lang="en-US" sz="6400" b="1" dirty="0">
                <a:solidFill>
                  <a:schemeClr val="tx2"/>
                </a:solidFill>
                <a:latin typeface="Arial"/>
                <a:ea typeface="Arial"/>
                <a:cs typeface="Arial"/>
              </a:rPr>
              <a:t>What is the CRC for Water Sensitive Cities?</a:t>
            </a:r>
          </a:p>
        </p:txBody>
      </p:sp>
      <p:sp>
        <p:nvSpPr>
          <p:cNvPr id="8" name="TextBox 7">
            <a:extLst>
              <a:ext uri="{FF2B5EF4-FFF2-40B4-BE49-F238E27FC236}">
                <a16:creationId xmlns:a16="http://schemas.microsoft.com/office/drawing/2014/main" id="{65EA8C62-DBF6-3448-B726-E1C427BCB901}"/>
              </a:ext>
            </a:extLst>
          </p:cNvPr>
          <p:cNvSpPr txBox="1"/>
          <p:nvPr/>
        </p:nvSpPr>
        <p:spPr>
          <a:xfrm>
            <a:off x="1279013" y="4349626"/>
            <a:ext cx="9095441" cy="2992679"/>
          </a:xfrm>
          <a:prstGeom prst="rect">
            <a:avLst/>
          </a:prstGeom>
          <a:noFill/>
        </p:spPr>
        <p:txBody>
          <a:bodyPr wrap="square" rtlCol="0">
            <a:spAutoFit/>
          </a:bodyPr>
          <a:lstStyle/>
          <a:p>
            <a:pPr>
              <a:lnSpc>
                <a:spcPct val="120000"/>
              </a:lnSpc>
            </a:pPr>
            <a:r>
              <a:rPr lang="en-US" sz="3200" dirty="0">
                <a:solidFill>
                  <a:srgbClr val="000000"/>
                </a:solidFill>
                <a:ea typeface="Arial"/>
                <a:cs typeface="Arial"/>
              </a:rPr>
              <a:t>The CRCWSC is an Australian research </a:t>
            </a:r>
            <a:r>
              <a:rPr lang="en-US" sz="3200" dirty="0" err="1">
                <a:solidFill>
                  <a:srgbClr val="000000"/>
                </a:solidFill>
                <a:ea typeface="Arial"/>
                <a:cs typeface="Arial"/>
              </a:rPr>
              <a:t>centre</a:t>
            </a:r>
            <a:r>
              <a:rPr lang="en-US" sz="3200" dirty="0">
                <a:solidFill>
                  <a:srgbClr val="000000"/>
                </a:solidFill>
                <a:ea typeface="Arial"/>
                <a:cs typeface="Arial"/>
              </a:rPr>
              <a:t> that brings together many disciplines, world-renowned subject matter experts, and industry thought leaders who want to </a:t>
            </a:r>
            <a:r>
              <a:rPr lang="en-US" sz="3200" dirty="0" err="1">
                <a:solidFill>
                  <a:srgbClr val="000000"/>
                </a:solidFill>
                <a:ea typeface="Arial"/>
                <a:cs typeface="Arial"/>
              </a:rPr>
              <a:t>revolutionise</a:t>
            </a:r>
            <a:r>
              <a:rPr lang="en-US" sz="3200" dirty="0">
                <a:solidFill>
                  <a:srgbClr val="000000"/>
                </a:solidFill>
                <a:ea typeface="Arial"/>
                <a:cs typeface="Arial"/>
              </a:rPr>
              <a:t> urban water management in Australia and overseas.</a:t>
            </a:r>
          </a:p>
        </p:txBody>
      </p:sp>
    </p:spTree>
    <p:extLst>
      <p:ext uri="{BB962C8B-B14F-4D97-AF65-F5344CB8AC3E}">
        <p14:creationId xmlns:p14="http://schemas.microsoft.com/office/powerpoint/2010/main" val="3005223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75AE700-8B6A-D24D-8A00-E1CADDCD1651}"/>
              </a:ext>
            </a:extLst>
          </p:cNvPr>
          <p:cNvSpPr txBox="1">
            <a:spLocks/>
          </p:cNvSpPr>
          <p:nvPr/>
        </p:nvSpPr>
        <p:spPr>
          <a:xfrm>
            <a:off x="6245135" y="4161233"/>
            <a:ext cx="11150909" cy="5201340"/>
          </a:xfrm>
          <a:prstGeom prst="rect">
            <a:avLst/>
          </a:prstGeom>
        </p:spPr>
        <p:txBody>
          <a:bodyPr>
            <a:normAutofit/>
          </a:bodyPr>
          <a:lstStyle>
            <a:lvl1pPr marL="342859" indent="-342859" algn="l" defTabSz="914290" rtl="0" eaLnBrk="1" latinLnBrk="0" hangingPunct="1">
              <a:spcBef>
                <a:spcPct val="20000"/>
              </a:spcBef>
              <a:buFont typeface="Arial" pitchFamily="34" charset="0"/>
              <a:buChar char="•"/>
              <a:defRPr sz="2200" kern="1200">
                <a:solidFill>
                  <a:srgbClr val="000000"/>
                </a:solidFill>
                <a:latin typeface="Arial"/>
                <a:ea typeface="+mn-ea"/>
                <a:cs typeface="Arial"/>
              </a:defRPr>
            </a:lvl1pPr>
            <a:lvl2pPr marL="742861" indent="-285716" algn="l" defTabSz="914290" rtl="0" eaLnBrk="1" latinLnBrk="0" hangingPunct="1">
              <a:spcBef>
                <a:spcPct val="20000"/>
              </a:spcBef>
              <a:buFont typeface="Arial" pitchFamily="34" charset="0"/>
              <a:buChar char="–"/>
              <a:defRPr sz="2000" kern="1200">
                <a:solidFill>
                  <a:srgbClr val="000000"/>
                </a:solidFill>
                <a:latin typeface="Arial"/>
                <a:ea typeface="+mn-ea"/>
                <a:cs typeface="Arial"/>
              </a:defRPr>
            </a:lvl2pPr>
            <a:lvl3pPr marL="1142863" indent="-228573" algn="l" defTabSz="914290" rtl="0" eaLnBrk="1" latinLnBrk="0" hangingPunct="1">
              <a:spcBef>
                <a:spcPct val="20000"/>
              </a:spcBef>
              <a:buFont typeface="Arial" pitchFamily="34" charset="0"/>
              <a:buChar char="•"/>
              <a:defRPr sz="1800" kern="1200">
                <a:solidFill>
                  <a:srgbClr val="000000"/>
                </a:solidFill>
                <a:latin typeface="Arial"/>
                <a:ea typeface="+mn-ea"/>
                <a:cs typeface="Arial"/>
              </a:defRPr>
            </a:lvl3pPr>
            <a:lvl4pPr marL="1600008" indent="-228573" algn="l" defTabSz="914290" rtl="0" eaLnBrk="1" latinLnBrk="0" hangingPunct="1">
              <a:spcBef>
                <a:spcPct val="20000"/>
              </a:spcBef>
              <a:buFont typeface="Arial" pitchFamily="34" charset="0"/>
              <a:buChar char="–"/>
              <a:defRPr sz="1600" kern="1200">
                <a:solidFill>
                  <a:srgbClr val="000000"/>
                </a:solidFill>
                <a:latin typeface="Arial"/>
                <a:ea typeface="+mn-ea"/>
                <a:cs typeface="Arial"/>
              </a:defRPr>
            </a:lvl4pPr>
            <a:lvl5pPr marL="2057153" indent="-228573" algn="l" defTabSz="914290" rtl="0" eaLnBrk="1" latinLnBrk="0" hangingPunct="1">
              <a:spcBef>
                <a:spcPct val="20000"/>
              </a:spcBef>
              <a:buFont typeface="Arial" pitchFamily="34" charset="0"/>
              <a:buChar char="»"/>
              <a:defRPr sz="1200" kern="1200">
                <a:solidFill>
                  <a:srgbClr val="000000"/>
                </a:solidFill>
                <a:latin typeface="Arial"/>
                <a:ea typeface="+mn-ea"/>
                <a:cs typeface="Arial"/>
              </a:defRPr>
            </a:lvl5pPr>
            <a:lvl6pPr marL="2514298"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7200" b="1" dirty="0">
                <a:solidFill>
                  <a:schemeClr val="bg1"/>
                </a:solidFill>
              </a:rPr>
              <a:t>Let’s try one… </a:t>
            </a:r>
          </a:p>
          <a:p>
            <a:pPr marL="0" indent="0" algn="ctr">
              <a:buNone/>
            </a:pPr>
            <a:endParaRPr lang="en-AU" sz="6000" dirty="0">
              <a:solidFill>
                <a:schemeClr val="bg1"/>
              </a:solidFill>
            </a:endParaRPr>
          </a:p>
          <a:p>
            <a:pPr marL="0" indent="0" algn="ctr">
              <a:buNone/>
            </a:pPr>
            <a:r>
              <a:rPr lang="en-AU" sz="6000" dirty="0">
                <a:solidFill>
                  <a:schemeClr val="bg1"/>
                </a:solidFill>
              </a:rPr>
              <a:t>Quality urban space</a:t>
            </a:r>
            <a:endParaRPr lang="en-AU" sz="6000" dirty="0"/>
          </a:p>
          <a:p>
            <a:pPr marL="0" indent="0" algn="ctr">
              <a:buFont typeface="Arial" pitchFamily="34" charset="0"/>
              <a:buNone/>
            </a:pPr>
            <a:r>
              <a:rPr lang="en-AU" sz="6000" u="sng" dirty="0" smtClean="0">
                <a:solidFill>
                  <a:srgbClr val="4097DB"/>
                </a:solidFill>
              </a:rPr>
              <a:t>www.menti.com</a:t>
            </a:r>
            <a:endParaRPr lang="en-AU" sz="6000" u="sng" dirty="0">
              <a:solidFill>
                <a:srgbClr val="4097DB"/>
              </a:solidFill>
            </a:endParaRPr>
          </a:p>
          <a:p>
            <a:pPr marL="0" indent="0">
              <a:buFont typeface="Arial" pitchFamily="34" charset="0"/>
              <a:buNone/>
            </a:pPr>
            <a:endParaRPr lang="en-AU" sz="6000" dirty="0"/>
          </a:p>
          <a:p>
            <a:pPr>
              <a:spcBef>
                <a:spcPts val="0"/>
              </a:spcBef>
              <a:defRPr/>
            </a:pPr>
            <a:endParaRPr lang="en-US" sz="6000" dirty="0"/>
          </a:p>
        </p:txBody>
      </p:sp>
    </p:spTree>
    <p:extLst>
      <p:ext uri="{BB962C8B-B14F-4D97-AF65-F5344CB8AC3E}">
        <p14:creationId xmlns:p14="http://schemas.microsoft.com/office/powerpoint/2010/main" val="2831083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786411" y="5245768"/>
            <a:ext cx="9862749" cy="2729146"/>
          </a:xfrm>
          <a:prstGeom prst="rect">
            <a:avLst/>
          </a:prstGeom>
        </p:spPr>
        <p:txBody>
          <a:bodyPr>
            <a:normAutofit/>
          </a:bodyPr>
          <a:lstStyle>
            <a:lvl1pPr marL="342859" indent="-342859" algn="l" defTabSz="914290" rtl="0" eaLnBrk="1" latinLnBrk="0" hangingPunct="1">
              <a:spcBef>
                <a:spcPct val="20000"/>
              </a:spcBef>
              <a:buFont typeface="Arial" pitchFamily="34" charset="0"/>
              <a:buChar char="•"/>
              <a:defRPr sz="2200" kern="1200">
                <a:solidFill>
                  <a:srgbClr val="000000"/>
                </a:solidFill>
                <a:latin typeface="Arial"/>
                <a:ea typeface="+mn-ea"/>
                <a:cs typeface="Arial"/>
              </a:defRPr>
            </a:lvl1pPr>
            <a:lvl2pPr marL="742861" indent="-285716" algn="l" defTabSz="914290" rtl="0" eaLnBrk="1" latinLnBrk="0" hangingPunct="1">
              <a:spcBef>
                <a:spcPct val="20000"/>
              </a:spcBef>
              <a:buFont typeface="Arial" pitchFamily="34" charset="0"/>
              <a:buChar char="–"/>
              <a:defRPr sz="2000" kern="1200">
                <a:solidFill>
                  <a:srgbClr val="000000"/>
                </a:solidFill>
                <a:latin typeface="Arial"/>
                <a:ea typeface="+mn-ea"/>
                <a:cs typeface="Arial"/>
              </a:defRPr>
            </a:lvl2pPr>
            <a:lvl3pPr marL="1142863" indent="-228573" algn="l" defTabSz="914290" rtl="0" eaLnBrk="1" latinLnBrk="0" hangingPunct="1">
              <a:spcBef>
                <a:spcPct val="20000"/>
              </a:spcBef>
              <a:buFont typeface="Arial" pitchFamily="34" charset="0"/>
              <a:buChar char="•"/>
              <a:defRPr sz="1800" kern="1200">
                <a:solidFill>
                  <a:srgbClr val="000000"/>
                </a:solidFill>
                <a:latin typeface="Arial"/>
                <a:ea typeface="+mn-ea"/>
                <a:cs typeface="Arial"/>
              </a:defRPr>
            </a:lvl3pPr>
            <a:lvl4pPr marL="1600008" indent="-228573" algn="l" defTabSz="914290" rtl="0" eaLnBrk="1" latinLnBrk="0" hangingPunct="1">
              <a:spcBef>
                <a:spcPct val="20000"/>
              </a:spcBef>
              <a:buFont typeface="Arial" pitchFamily="34" charset="0"/>
              <a:buChar char="–"/>
              <a:defRPr sz="1600" kern="1200">
                <a:solidFill>
                  <a:srgbClr val="000000"/>
                </a:solidFill>
                <a:latin typeface="Arial"/>
                <a:ea typeface="+mn-ea"/>
                <a:cs typeface="Arial"/>
              </a:defRPr>
            </a:lvl4pPr>
            <a:lvl5pPr marL="2057153" indent="-228573" algn="l" defTabSz="914290" rtl="0" eaLnBrk="1" latinLnBrk="0" hangingPunct="1">
              <a:spcBef>
                <a:spcPct val="20000"/>
              </a:spcBef>
              <a:buFont typeface="Arial" pitchFamily="34" charset="0"/>
              <a:buChar char="»"/>
              <a:defRPr sz="1200" kern="1200">
                <a:solidFill>
                  <a:srgbClr val="000000"/>
                </a:solidFill>
                <a:latin typeface="Arial"/>
                <a:ea typeface="+mn-ea"/>
                <a:cs typeface="Arial"/>
              </a:defRPr>
            </a:lvl5pPr>
            <a:lvl6pPr marL="2514298"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3500" b="1" dirty="0">
                <a:solidFill>
                  <a:schemeClr val="tx1"/>
                </a:solidFill>
              </a:rPr>
              <a:t>Room </a:t>
            </a:r>
            <a:r>
              <a:rPr lang="en-AU" sz="3500" b="1" dirty="0" smtClean="0">
                <a:solidFill>
                  <a:schemeClr val="tx1"/>
                </a:solidFill>
              </a:rPr>
              <a:t>2 </a:t>
            </a:r>
            <a:r>
              <a:rPr lang="en-AU" sz="3500" b="1" dirty="0">
                <a:solidFill>
                  <a:schemeClr val="tx1"/>
                </a:solidFill>
              </a:rPr>
              <a:t>– Socio-political indicators </a:t>
            </a:r>
            <a:endParaRPr lang="en-AU" sz="3500" dirty="0">
              <a:solidFill>
                <a:schemeClr val="tx1"/>
              </a:solidFill>
            </a:endParaRPr>
          </a:p>
          <a:p>
            <a:pPr lvl="1"/>
            <a:r>
              <a:rPr lang="en-AU" sz="3500" dirty="0">
                <a:solidFill>
                  <a:schemeClr val="tx1"/>
                </a:solidFill>
              </a:rPr>
              <a:t>Ensure good water sensitive governance</a:t>
            </a:r>
          </a:p>
          <a:p>
            <a:pPr lvl="1"/>
            <a:r>
              <a:rPr lang="en-AU" sz="3500" dirty="0">
                <a:solidFill>
                  <a:schemeClr val="tx1"/>
                </a:solidFill>
              </a:rPr>
              <a:t>Increase community capital</a:t>
            </a:r>
          </a:p>
          <a:p>
            <a:pPr lvl="1"/>
            <a:r>
              <a:rPr lang="en-AU" sz="3500" dirty="0">
                <a:solidFill>
                  <a:schemeClr val="tx1"/>
                </a:solidFill>
              </a:rPr>
              <a:t>Achieve equity of essential services</a:t>
            </a:r>
          </a:p>
          <a:p>
            <a:endParaRPr lang="en-AU" sz="3500" dirty="0">
              <a:solidFill>
                <a:schemeClr val="tx1"/>
              </a:solidFill>
            </a:endParaRPr>
          </a:p>
        </p:txBody>
      </p:sp>
      <p:sp>
        <p:nvSpPr>
          <p:cNvPr id="3" name="Content Placeholder 2"/>
          <p:cNvSpPr txBox="1">
            <a:spLocks/>
          </p:cNvSpPr>
          <p:nvPr/>
        </p:nvSpPr>
        <p:spPr>
          <a:xfrm>
            <a:off x="1560375" y="5245768"/>
            <a:ext cx="9862749" cy="2729146"/>
          </a:xfrm>
          <a:prstGeom prst="rect">
            <a:avLst/>
          </a:prstGeom>
        </p:spPr>
        <p:txBody>
          <a:bodyPr>
            <a:normAutofit/>
          </a:bodyPr>
          <a:lstStyle>
            <a:lvl1pPr marL="342859" indent="-342859" algn="l" defTabSz="914290" rtl="0" eaLnBrk="1" latinLnBrk="0" hangingPunct="1">
              <a:spcBef>
                <a:spcPct val="20000"/>
              </a:spcBef>
              <a:buFont typeface="Arial" pitchFamily="34" charset="0"/>
              <a:buChar char="•"/>
              <a:defRPr sz="2200" kern="1200">
                <a:solidFill>
                  <a:srgbClr val="000000"/>
                </a:solidFill>
                <a:latin typeface="Arial"/>
                <a:ea typeface="+mn-ea"/>
                <a:cs typeface="Arial"/>
              </a:defRPr>
            </a:lvl1pPr>
            <a:lvl2pPr marL="742861" indent="-285716" algn="l" defTabSz="914290" rtl="0" eaLnBrk="1" latinLnBrk="0" hangingPunct="1">
              <a:spcBef>
                <a:spcPct val="20000"/>
              </a:spcBef>
              <a:buFont typeface="Arial" pitchFamily="34" charset="0"/>
              <a:buChar char="–"/>
              <a:defRPr sz="2000" kern="1200">
                <a:solidFill>
                  <a:srgbClr val="000000"/>
                </a:solidFill>
                <a:latin typeface="Arial"/>
                <a:ea typeface="+mn-ea"/>
                <a:cs typeface="Arial"/>
              </a:defRPr>
            </a:lvl2pPr>
            <a:lvl3pPr marL="1142863" indent="-228573" algn="l" defTabSz="914290" rtl="0" eaLnBrk="1" latinLnBrk="0" hangingPunct="1">
              <a:spcBef>
                <a:spcPct val="20000"/>
              </a:spcBef>
              <a:buFont typeface="Arial" pitchFamily="34" charset="0"/>
              <a:buChar char="•"/>
              <a:defRPr sz="1800" kern="1200">
                <a:solidFill>
                  <a:srgbClr val="000000"/>
                </a:solidFill>
                <a:latin typeface="Arial"/>
                <a:ea typeface="+mn-ea"/>
                <a:cs typeface="Arial"/>
              </a:defRPr>
            </a:lvl3pPr>
            <a:lvl4pPr marL="1600008" indent="-228573" algn="l" defTabSz="914290" rtl="0" eaLnBrk="1" latinLnBrk="0" hangingPunct="1">
              <a:spcBef>
                <a:spcPct val="20000"/>
              </a:spcBef>
              <a:buFont typeface="Arial" pitchFamily="34" charset="0"/>
              <a:buChar char="–"/>
              <a:defRPr sz="1600" kern="1200">
                <a:solidFill>
                  <a:srgbClr val="000000"/>
                </a:solidFill>
                <a:latin typeface="Arial"/>
                <a:ea typeface="+mn-ea"/>
                <a:cs typeface="Arial"/>
              </a:defRPr>
            </a:lvl4pPr>
            <a:lvl5pPr marL="2057153" indent="-228573" algn="l" defTabSz="914290" rtl="0" eaLnBrk="1" latinLnBrk="0" hangingPunct="1">
              <a:spcBef>
                <a:spcPct val="20000"/>
              </a:spcBef>
              <a:buFont typeface="Arial" pitchFamily="34" charset="0"/>
              <a:buChar char="»"/>
              <a:defRPr sz="1200" kern="1200">
                <a:solidFill>
                  <a:srgbClr val="000000"/>
                </a:solidFill>
                <a:latin typeface="Arial"/>
                <a:ea typeface="+mn-ea"/>
                <a:cs typeface="Arial"/>
              </a:defRPr>
            </a:lvl5pPr>
            <a:lvl6pPr marL="2514298"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3500" b="1" dirty="0">
                <a:solidFill>
                  <a:schemeClr val="tx1"/>
                </a:solidFill>
              </a:rPr>
              <a:t>Room </a:t>
            </a:r>
            <a:r>
              <a:rPr lang="en-AU" sz="3500" b="1" dirty="0" smtClean="0">
                <a:solidFill>
                  <a:schemeClr val="tx1"/>
                </a:solidFill>
              </a:rPr>
              <a:t>1 </a:t>
            </a:r>
            <a:r>
              <a:rPr lang="en-AU" sz="3500" b="1" dirty="0">
                <a:solidFill>
                  <a:schemeClr val="tx1"/>
                </a:solidFill>
              </a:rPr>
              <a:t>– Biophysical indicators</a:t>
            </a:r>
          </a:p>
          <a:p>
            <a:pPr lvl="1"/>
            <a:r>
              <a:rPr lang="en-AU" sz="3500" dirty="0">
                <a:solidFill>
                  <a:schemeClr val="tx1"/>
                </a:solidFill>
              </a:rPr>
              <a:t>Improve productivity and resource efficiency</a:t>
            </a:r>
          </a:p>
          <a:p>
            <a:pPr lvl="1"/>
            <a:r>
              <a:rPr lang="en-AU" sz="3500" dirty="0">
                <a:solidFill>
                  <a:schemeClr val="tx1"/>
                </a:solidFill>
              </a:rPr>
              <a:t>Promote adaptive infrastructure</a:t>
            </a:r>
          </a:p>
          <a:p>
            <a:pPr lvl="1"/>
            <a:r>
              <a:rPr lang="en-AU" sz="3500" dirty="0">
                <a:solidFill>
                  <a:schemeClr val="tx1"/>
                </a:solidFill>
              </a:rPr>
              <a:t>Improve ecological health</a:t>
            </a:r>
          </a:p>
        </p:txBody>
      </p:sp>
      <p:sp>
        <p:nvSpPr>
          <p:cNvPr id="4" name="Title 1"/>
          <p:cNvSpPr txBox="1">
            <a:spLocks/>
          </p:cNvSpPr>
          <p:nvPr/>
        </p:nvSpPr>
        <p:spPr>
          <a:xfrm>
            <a:off x="7727055" y="1790924"/>
            <a:ext cx="8635892" cy="1760173"/>
          </a:xfrm>
          <a:prstGeom prst="rect">
            <a:avLst/>
          </a:prstGeom>
        </p:spPr>
        <p:txBody>
          <a:bodyPr/>
          <a:lstStyle>
            <a:lvl1pPr algn="l" defTabSz="914290" rtl="0" eaLnBrk="1" latinLnBrk="0" hangingPunct="1">
              <a:spcBef>
                <a:spcPct val="0"/>
              </a:spcBef>
              <a:buNone/>
              <a:defRPr sz="3500" b="1" kern="1200">
                <a:solidFill>
                  <a:srgbClr val="005C62"/>
                </a:solidFill>
                <a:latin typeface="Arial"/>
                <a:ea typeface="+mj-ea"/>
                <a:cs typeface="Arial"/>
              </a:defRPr>
            </a:lvl1pPr>
          </a:lstStyle>
          <a:p>
            <a:r>
              <a:rPr lang="en-US" sz="6600" dirty="0">
                <a:solidFill>
                  <a:schemeClr val="tx1"/>
                </a:solidFill>
              </a:rPr>
              <a:t>Break into 2 rooms</a:t>
            </a:r>
          </a:p>
        </p:txBody>
      </p:sp>
    </p:spTree>
    <p:extLst>
      <p:ext uri="{BB962C8B-B14F-4D97-AF65-F5344CB8AC3E}">
        <p14:creationId xmlns:p14="http://schemas.microsoft.com/office/powerpoint/2010/main" val="1057087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875438" y="6304007"/>
            <a:ext cx="9812752" cy="1107996"/>
          </a:xfrm>
          <a:prstGeom prst="rect">
            <a:avLst/>
          </a:prstGeom>
          <a:noFill/>
        </p:spPr>
        <p:txBody>
          <a:bodyPr wrap="square" rtlCol="0">
            <a:spAutoFit/>
          </a:bodyPr>
          <a:lstStyle/>
          <a:p>
            <a:pPr algn="ctr"/>
            <a:r>
              <a:rPr lang="en-US" sz="6600" b="1" dirty="0">
                <a:solidFill>
                  <a:srgbClr val="000000"/>
                </a:solidFill>
                <a:latin typeface="Arial"/>
                <a:ea typeface="Arial"/>
                <a:cs typeface="Arial"/>
              </a:rPr>
              <a:t>Benchmarking Results</a:t>
            </a:r>
          </a:p>
        </p:txBody>
      </p:sp>
      <p:pic>
        <p:nvPicPr>
          <p:cNvPr id="6" name="Picture Placeholder 5">
            <a:extLst>
              <a:ext uri="{FF2B5EF4-FFF2-40B4-BE49-F238E27FC236}">
                <a16:creationId xmlns:a16="http://schemas.microsoft.com/office/drawing/2014/main" id="{D7FD7085-9E95-C743-94ED-6DE0A7C7595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97" r="20397"/>
          <a:stretch>
            <a:fillRect/>
          </a:stretch>
        </p:blipFill>
        <p:spPr/>
      </p:pic>
    </p:spTree>
    <p:extLst>
      <p:ext uri="{BB962C8B-B14F-4D97-AF65-F5344CB8AC3E}">
        <p14:creationId xmlns:p14="http://schemas.microsoft.com/office/powerpoint/2010/main" val="526626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4184" y="0"/>
            <a:ext cx="17563426" cy="12718741"/>
          </a:xfrm>
          <a:prstGeom prst="rect">
            <a:avLst/>
          </a:prstGeom>
        </p:spPr>
      </p:pic>
    </p:spTree>
    <p:extLst>
      <p:ext uri="{BB962C8B-B14F-4D97-AF65-F5344CB8AC3E}">
        <p14:creationId xmlns:p14="http://schemas.microsoft.com/office/powerpoint/2010/main" val="559796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1FF1DD-CE37-9C43-9793-DA35072E8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174" y="2748943"/>
            <a:ext cx="11533675" cy="9830718"/>
          </a:xfrm>
          <a:prstGeom prst="rect">
            <a:avLst/>
          </a:prstGeom>
        </p:spPr>
      </p:pic>
      <p:sp>
        <p:nvSpPr>
          <p:cNvPr id="3" name="TextBox 2">
            <a:extLst>
              <a:ext uri="{FF2B5EF4-FFF2-40B4-BE49-F238E27FC236}">
                <a16:creationId xmlns:a16="http://schemas.microsoft.com/office/drawing/2014/main" id="{9005AFAD-D4AA-D44D-8E7E-AD47ED91B03F}"/>
              </a:ext>
            </a:extLst>
          </p:cNvPr>
          <p:cNvSpPr txBox="1"/>
          <p:nvPr/>
        </p:nvSpPr>
        <p:spPr>
          <a:xfrm>
            <a:off x="1071542" y="459802"/>
            <a:ext cx="12914754" cy="1107996"/>
          </a:xfrm>
          <a:prstGeom prst="rect">
            <a:avLst/>
          </a:prstGeom>
          <a:noFill/>
        </p:spPr>
        <p:txBody>
          <a:bodyPr wrap="none" rtlCol="0">
            <a:spAutoFit/>
          </a:bodyPr>
          <a:lstStyle/>
          <a:p>
            <a:r>
              <a:rPr lang="en-US" sz="6600" b="1" dirty="0">
                <a:solidFill>
                  <a:srgbClr val="000000"/>
                </a:solidFill>
                <a:latin typeface="Arial"/>
                <a:ea typeface="Arial"/>
                <a:cs typeface="Arial"/>
              </a:rPr>
              <a:t>The average of Australian cities</a:t>
            </a:r>
          </a:p>
        </p:txBody>
      </p:sp>
    </p:spTree>
    <p:extLst>
      <p:ext uri="{BB962C8B-B14F-4D97-AF65-F5344CB8AC3E}">
        <p14:creationId xmlns:p14="http://schemas.microsoft.com/office/powerpoint/2010/main" val="792496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00330-81D0-6248-8EB2-E5A27614F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671" y="2367664"/>
            <a:ext cx="11582682" cy="9748758"/>
          </a:xfrm>
          <a:prstGeom prst="rect">
            <a:avLst/>
          </a:prstGeom>
        </p:spPr>
      </p:pic>
      <p:sp>
        <p:nvSpPr>
          <p:cNvPr id="3" name="TextBox 2">
            <a:extLst>
              <a:ext uri="{FF2B5EF4-FFF2-40B4-BE49-F238E27FC236}">
                <a16:creationId xmlns:a16="http://schemas.microsoft.com/office/drawing/2014/main" id="{1722D756-F1D3-344E-A3FE-6CAAFBB031A0}"/>
              </a:ext>
            </a:extLst>
          </p:cNvPr>
          <p:cNvSpPr txBox="1"/>
          <p:nvPr/>
        </p:nvSpPr>
        <p:spPr>
          <a:xfrm>
            <a:off x="1071542" y="459802"/>
            <a:ext cx="11454418" cy="1107996"/>
          </a:xfrm>
          <a:prstGeom prst="rect">
            <a:avLst/>
          </a:prstGeom>
          <a:noFill/>
        </p:spPr>
        <p:txBody>
          <a:bodyPr wrap="none" rtlCol="0">
            <a:spAutoFit/>
          </a:bodyPr>
          <a:lstStyle/>
          <a:p>
            <a:r>
              <a:rPr lang="en-US" sz="6600" b="1" dirty="0">
                <a:solidFill>
                  <a:srgbClr val="000000"/>
                </a:solidFill>
                <a:latin typeface="Arial"/>
                <a:ea typeface="Arial"/>
                <a:cs typeface="Arial"/>
              </a:rPr>
              <a:t>The best of Australian cities</a:t>
            </a:r>
          </a:p>
        </p:txBody>
      </p:sp>
    </p:spTree>
    <p:extLst>
      <p:ext uri="{BB962C8B-B14F-4D97-AF65-F5344CB8AC3E}">
        <p14:creationId xmlns:p14="http://schemas.microsoft.com/office/powerpoint/2010/main" val="135753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857FF4-6CFB-2C42-9F72-A0F2D4E43F0C}"/>
              </a:ext>
            </a:extLst>
          </p:cNvPr>
          <p:cNvSpPr txBox="1"/>
          <p:nvPr/>
        </p:nvSpPr>
        <p:spPr>
          <a:xfrm>
            <a:off x="1071542" y="459802"/>
            <a:ext cx="11953913" cy="1107996"/>
          </a:xfrm>
          <a:prstGeom prst="rect">
            <a:avLst/>
          </a:prstGeom>
          <a:noFill/>
        </p:spPr>
        <p:txBody>
          <a:bodyPr wrap="none" rtlCol="0">
            <a:spAutoFit/>
          </a:bodyPr>
          <a:lstStyle/>
          <a:p>
            <a:r>
              <a:rPr lang="en-US" sz="6600" b="1" dirty="0">
                <a:solidFill>
                  <a:srgbClr val="000000"/>
                </a:solidFill>
                <a:latin typeface="Arial"/>
                <a:ea typeface="Arial"/>
                <a:cs typeface="Arial"/>
              </a:rPr>
              <a:t>Results of </a:t>
            </a:r>
            <a:r>
              <a:rPr lang="en-US" sz="6600" b="1" dirty="0">
                <a:solidFill>
                  <a:srgbClr val="000000"/>
                </a:solidFill>
                <a:highlight>
                  <a:srgbClr val="FFFF00"/>
                </a:highlight>
                <a:latin typeface="Arial"/>
                <a:ea typeface="Arial"/>
                <a:cs typeface="Arial"/>
              </a:rPr>
              <a:t>&lt;insert city name&gt;</a:t>
            </a:r>
          </a:p>
        </p:txBody>
      </p:sp>
    </p:spTree>
    <p:extLst>
      <p:ext uri="{BB962C8B-B14F-4D97-AF65-F5344CB8AC3E}">
        <p14:creationId xmlns:p14="http://schemas.microsoft.com/office/powerpoint/2010/main" val="1211671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666C48-C17B-EF48-B51E-A3F74031FB74}"/>
              </a:ext>
            </a:extLst>
          </p:cNvPr>
          <p:cNvSpPr txBox="1"/>
          <p:nvPr/>
        </p:nvSpPr>
        <p:spPr>
          <a:xfrm>
            <a:off x="1071542" y="459802"/>
            <a:ext cx="7997702" cy="1107996"/>
          </a:xfrm>
          <a:prstGeom prst="rect">
            <a:avLst/>
          </a:prstGeom>
          <a:noFill/>
        </p:spPr>
        <p:txBody>
          <a:bodyPr wrap="none" rtlCol="0">
            <a:spAutoFit/>
          </a:bodyPr>
          <a:lstStyle/>
          <a:p>
            <a:r>
              <a:rPr lang="en-US" sz="6600" b="1" dirty="0">
                <a:solidFill>
                  <a:srgbClr val="000000"/>
                </a:solidFill>
                <a:highlight>
                  <a:srgbClr val="FFFF00"/>
                </a:highlight>
                <a:latin typeface="Arial"/>
                <a:ea typeface="Arial"/>
                <a:cs typeface="Arial"/>
              </a:rPr>
              <a:t>Add bar graph here</a:t>
            </a:r>
          </a:p>
        </p:txBody>
      </p:sp>
    </p:spTree>
    <p:extLst>
      <p:ext uri="{BB962C8B-B14F-4D97-AF65-F5344CB8AC3E}">
        <p14:creationId xmlns:p14="http://schemas.microsoft.com/office/powerpoint/2010/main" val="2668123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A0FEF-D22C-804D-B025-8D874AFD01C1}"/>
              </a:ext>
            </a:extLst>
          </p:cNvPr>
          <p:cNvSpPr txBox="1"/>
          <p:nvPr/>
        </p:nvSpPr>
        <p:spPr>
          <a:xfrm>
            <a:off x="1071542" y="459802"/>
            <a:ext cx="6729727" cy="1107996"/>
          </a:xfrm>
          <a:prstGeom prst="rect">
            <a:avLst/>
          </a:prstGeom>
          <a:noFill/>
        </p:spPr>
        <p:txBody>
          <a:bodyPr wrap="none" rtlCol="0">
            <a:spAutoFit/>
          </a:bodyPr>
          <a:lstStyle/>
          <a:p>
            <a:r>
              <a:rPr lang="en-US" sz="6600" b="1" dirty="0">
                <a:solidFill>
                  <a:srgbClr val="000000"/>
                </a:solidFill>
                <a:highlight>
                  <a:srgbClr val="FFFF00"/>
                </a:highlight>
                <a:latin typeface="Arial"/>
                <a:ea typeface="Arial"/>
                <a:cs typeface="Arial"/>
              </a:rPr>
              <a:t>Indicator scores</a:t>
            </a:r>
          </a:p>
        </p:txBody>
      </p:sp>
    </p:spTree>
    <p:extLst>
      <p:ext uri="{BB962C8B-B14F-4D97-AF65-F5344CB8AC3E}">
        <p14:creationId xmlns:p14="http://schemas.microsoft.com/office/powerpoint/2010/main" val="1790033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75AE700-8B6A-D24D-8A00-E1CADDCD1651}"/>
              </a:ext>
            </a:extLst>
          </p:cNvPr>
          <p:cNvSpPr txBox="1">
            <a:spLocks/>
          </p:cNvSpPr>
          <p:nvPr/>
        </p:nvSpPr>
        <p:spPr>
          <a:xfrm>
            <a:off x="2373087" y="4161233"/>
            <a:ext cx="18745200" cy="5201340"/>
          </a:xfrm>
          <a:prstGeom prst="rect">
            <a:avLst/>
          </a:prstGeom>
        </p:spPr>
        <p:txBody>
          <a:bodyPr>
            <a:normAutofit/>
          </a:bodyPr>
          <a:lstStyle>
            <a:lvl1pPr marL="342859" indent="-342859" algn="l" defTabSz="914290" rtl="0" eaLnBrk="1" latinLnBrk="0" hangingPunct="1">
              <a:spcBef>
                <a:spcPct val="20000"/>
              </a:spcBef>
              <a:buFont typeface="Arial" pitchFamily="34" charset="0"/>
              <a:buChar char="•"/>
              <a:defRPr sz="2200" kern="1200">
                <a:solidFill>
                  <a:srgbClr val="000000"/>
                </a:solidFill>
                <a:latin typeface="Arial"/>
                <a:ea typeface="+mn-ea"/>
                <a:cs typeface="Arial"/>
              </a:defRPr>
            </a:lvl1pPr>
            <a:lvl2pPr marL="742861" indent="-285716" algn="l" defTabSz="914290" rtl="0" eaLnBrk="1" latinLnBrk="0" hangingPunct="1">
              <a:spcBef>
                <a:spcPct val="20000"/>
              </a:spcBef>
              <a:buFont typeface="Arial" pitchFamily="34" charset="0"/>
              <a:buChar char="–"/>
              <a:defRPr sz="2000" kern="1200">
                <a:solidFill>
                  <a:srgbClr val="000000"/>
                </a:solidFill>
                <a:latin typeface="Arial"/>
                <a:ea typeface="+mn-ea"/>
                <a:cs typeface="Arial"/>
              </a:defRPr>
            </a:lvl2pPr>
            <a:lvl3pPr marL="1142863" indent="-228573" algn="l" defTabSz="914290" rtl="0" eaLnBrk="1" latinLnBrk="0" hangingPunct="1">
              <a:spcBef>
                <a:spcPct val="20000"/>
              </a:spcBef>
              <a:buFont typeface="Arial" pitchFamily="34" charset="0"/>
              <a:buChar char="•"/>
              <a:defRPr sz="1800" kern="1200">
                <a:solidFill>
                  <a:srgbClr val="000000"/>
                </a:solidFill>
                <a:latin typeface="Arial"/>
                <a:ea typeface="+mn-ea"/>
                <a:cs typeface="Arial"/>
              </a:defRPr>
            </a:lvl3pPr>
            <a:lvl4pPr marL="1600008" indent="-228573" algn="l" defTabSz="914290" rtl="0" eaLnBrk="1" latinLnBrk="0" hangingPunct="1">
              <a:spcBef>
                <a:spcPct val="20000"/>
              </a:spcBef>
              <a:buFont typeface="Arial" pitchFamily="34" charset="0"/>
              <a:buChar char="–"/>
              <a:defRPr sz="1600" kern="1200">
                <a:solidFill>
                  <a:srgbClr val="000000"/>
                </a:solidFill>
                <a:latin typeface="Arial"/>
                <a:ea typeface="+mn-ea"/>
                <a:cs typeface="Arial"/>
              </a:defRPr>
            </a:lvl4pPr>
            <a:lvl5pPr marL="2057153" indent="-228573" algn="l" defTabSz="914290" rtl="0" eaLnBrk="1" latinLnBrk="0" hangingPunct="1">
              <a:spcBef>
                <a:spcPct val="20000"/>
              </a:spcBef>
              <a:buFont typeface="Arial" pitchFamily="34" charset="0"/>
              <a:buChar char="»"/>
              <a:defRPr sz="1200" kern="1200">
                <a:solidFill>
                  <a:srgbClr val="000000"/>
                </a:solidFill>
                <a:latin typeface="Arial"/>
                <a:ea typeface="+mn-ea"/>
                <a:cs typeface="Arial"/>
              </a:defRPr>
            </a:lvl5pPr>
            <a:lvl6pPr marL="2514298"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7200" b="1" dirty="0" smtClean="0">
                <a:solidFill>
                  <a:schemeClr val="bg1"/>
                </a:solidFill>
              </a:rPr>
              <a:t>Please complete the Index workshop survey</a:t>
            </a:r>
            <a:endParaRPr lang="en-US" sz="7200" b="1" dirty="0">
              <a:solidFill>
                <a:schemeClr val="bg1"/>
              </a:solidFill>
            </a:endParaRPr>
          </a:p>
          <a:p>
            <a:pPr marL="0" indent="0" algn="ctr">
              <a:buNone/>
            </a:pPr>
            <a:endParaRPr lang="en-AU" sz="6000" dirty="0">
              <a:solidFill>
                <a:schemeClr val="bg1"/>
              </a:solidFill>
            </a:endParaRPr>
          </a:p>
          <a:p>
            <a:pPr marL="0" indent="0" algn="ctr">
              <a:buNone/>
            </a:pPr>
            <a:r>
              <a:rPr lang="en-AU" sz="6000" u="sng" dirty="0">
                <a:solidFill>
                  <a:srgbClr val="4097DB"/>
                </a:solidFill>
              </a:rPr>
              <a:t>https://</a:t>
            </a:r>
            <a:r>
              <a:rPr lang="en-AU" sz="6000" u="sng" dirty="0" smtClean="0">
                <a:solidFill>
                  <a:srgbClr val="4097DB"/>
                </a:solidFill>
              </a:rPr>
              <a:t>www.surveymonkey.com/r/wscisurvey</a:t>
            </a:r>
            <a:endParaRPr lang="en-AU" sz="6000" dirty="0"/>
          </a:p>
          <a:p>
            <a:pPr>
              <a:spcBef>
                <a:spcPts val="0"/>
              </a:spcBef>
              <a:defRPr/>
            </a:pPr>
            <a:endParaRPr lang="en-US" sz="6000" dirty="0"/>
          </a:p>
        </p:txBody>
      </p:sp>
      <p:sp>
        <p:nvSpPr>
          <p:cNvPr id="4" name="Rectangle 2"/>
          <p:cNvSpPr>
            <a:spLocks noChangeArrowheads="1"/>
          </p:cNvSpPr>
          <p:nvPr/>
        </p:nvSpPr>
        <p:spPr bwMode="auto">
          <a:xfrm>
            <a:off x="0" y="0"/>
            <a:ext cx="2437765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1155CC"/>
                </a:solidFill>
                <a:effectLst/>
                <a:latin typeface="Arial" panose="020B0604020202020204" pitchFamily="34" charset="0"/>
                <a:cs typeface="Arial" panose="020B0604020202020204" pitchFamily="34" charset="0"/>
                <a:hlinkClick r:id="rId3"/>
              </a:rPr>
              <a:t>https://www.surveymonkey.com/r/wsc-i-survey</a:t>
            </a:r>
            <a:r>
              <a:rPr kumimoji="0" lang="en-US" altLang="en-US" sz="18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64474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47C6CAD-A0E6-2748-9925-FE8D18E11314}"/>
              </a:ext>
            </a:extLst>
          </p:cNvPr>
          <p:cNvSpPr/>
          <p:nvPr/>
        </p:nvSpPr>
        <p:spPr>
          <a:xfrm>
            <a:off x="14749671" y="4572000"/>
            <a:ext cx="11767930" cy="11767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E41A8C83-05E8-FB4C-9217-04099AA786A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 r="13"/>
          <a:stretch>
            <a:fillRect/>
          </a:stretch>
        </p:blipFill>
        <p:spPr>
          <a:xfrm>
            <a:off x="0" y="1"/>
            <a:ext cx="24377650" cy="13715999"/>
          </a:xfrm>
          <a:noFill/>
        </p:spPr>
      </p:pic>
    </p:spTree>
    <p:extLst>
      <p:ext uri="{BB962C8B-B14F-4D97-AF65-F5344CB8AC3E}">
        <p14:creationId xmlns:p14="http://schemas.microsoft.com/office/powerpoint/2010/main" val="2475906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8626454"/>
            <a:ext cx="24377650" cy="5089546"/>
          </a:xfrm>
          <a:prstGeom prst="rect">
            <a:avLst/>
          </a:prstGeom>
          <a:solidFill>
            <a:srgbClr val="006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Arial"/>
            </a:endParaRPr>
          </a:p>
        </p:txBody>
      </p:sp>
      <p:sp>
        <p:nvSpPr>
          <p:cNvPr id="20" name="TextBox 19"/>
          <p:cNvSpPr txBox="1"/>
          <p:nvPr/>
        </p:nvSpPr>
        <p:spPr>
          <a:xfrm>
            <a:off x="5052248" y="10242629"/>
            <a:ext cx="14273151" cy="1107996"/>
          </a:xfrm>
          <a:prstGeom prst="rect">
            <a:avLst/>
          </a:prstGeom>
          <a:noFill/>
        </p:spPr>
        <p:txBody>
          <a:bodyPr wrap="square" rtlCol="0">
            <a:spAutoFit/>
          </a:bodyPr>
          <a:lstStyle/>
          <a:p>
            <a:pPr algn="ctr"/>
            <a:r>
              <a:rPr lang="en-US" sz="6600" b="1" dirty="0">
                <a:solidFill>
                  <a:schemeClr val="bg1"/>
                </a:solidFill>
                <a:latin typeface="Arial"/>
                <a:ea typeface="Arial"/>
                <a:cs typeface="Arial"/>
              </a:rPr>
              <a:t>Thank you.</a:t>
            </a:r>
          </a:p>
        </p:txBody>
      </p:sp>
      <p:pic>
        <p:nvPicPr>
          <p:cNvPr id="12" name="Picture 11" descr="CRCWSC_BrandingSlideALLWhite16x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264"/>
            <a:ext cx="24377650" cy="13705736"/>
          </a:xfrm>
          <a:prstGeom prst="rect">
            <a:avLst/>
          </a:prstGeom>
        </p:spPr>
      </p:pic>
    </p:spTree>
    <p:extLst>
      <p:ext uri="{BB962C8B-B14F-4D97-AF65-F5344CB8AC3E}">
        <p14:creationId xmlns:p14="http://schemas.microsoft.com/office/powerpoint/2010/main" val="368046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E28A03-0C2E-C641-8481-294874BED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29637"/>
            <a:ext cx="19735800" cy="11101388"/>
          </a:xfrm>
          <a:prstGeom prst="rect">
            <a:avLst/>
          </a:prstGeom>
        </p:spPr>
      </p:pic>
      <p:pic>
        <p:nvPicPr>
          <p:cNvPr id="2" name="Picture 1">
            <a:extLst>
              <a:ext uri="{FF2B5EF4-FFF2-40B4-BE49-F238E27FC236}">
                <a16:creationId xmlns:a16="http://schemas.microsoft.com/office/drawing/2014/main" id="{517299DB-B447-0E44-AD6C-1BF81CFA11BB}"/>
              </a:ext>
            </a:extLst>
          </p:cNvPr>
          <p:cNvPicPr>
            <a:picLocks noChangeAspect="1"/>
          </p:cNvPicPr>
          <p:nvPr/>
        </p:nvPicPr>
        <p:blipFill>
          <a:blip r:embed="rId3"/>
          <a:stretch>
            <a:fillRect/>
          </a:stretch>
        </p:blipFill>
        <p:spPr>
          <a:xfrm>
            <a:off x="7415470" y="4224400"/>
            <a:ext cx="7841173" cy="5111861"/>
          </a:xfrm>
          <a:prstGeom prst="rect">
            <a:avLst/>
          </a:prstGeom>
        </p:spPr>
      </p:pic>
      <p:pic>
        <p:nvPicPr>
          <p:cNvPr id="3" name="Picture 2">
            <a:extLst>
              <a:ext uri="{FF2B5EF4-FFF2-40B4-BE49-F238E27FC236}">
                <a16:creationId xmlns:a16="http://schemas.microsoft.com/office/drawing/2014/main" id="{6906BBF4-CA32-B043-AB8B-5708D746ACD8}"/>
              </a:ext>
            </a:extLst>
          </p:cNvPr>
          <p:cNvPicPr>
            <a:picLocks noChangeAspect="1"/>
          </p:cNvPicPr>
          <p:nvPr/>
        </p:nvPicPr>
        <p:blipFill>
          <a:blip r:embed="rId4"/>
          <a:stretch>
            <a:fillRect/>
          </a:stretch>
        </p:blipFill>
        <p:spPr>
          <a:xfrm>
            <a:off x="15520974" y="4224400"/>
            <a:ext cx="7743851" cy="5065443"/>
          </a:xfrm>
          <a:prstGeom prst="rect">
            <a:avLst/>
          </a:prstGeom>
        </p:spPr>
      </p:pic>
      <p:sp>
        <p:nvSpPr>
          <p:cNvPr id="4" name="TextBox 3">
            <a:extLst>
              <a:ext uri="{FF2B5EF4-FFF2-40B4-BE49-F238E27FC236}">
                <a16:creationId xmlns:a16="http://schemas.microsoft.com/office/drawing/2014/main" id="{40CD20DA-E422-DD44-AC89-BDCBD1E18E55}"/>
              </a:ext>
            </a:extLst>
          </p:cNvPr>
          <p:cNvSpPr txBox="1"/>
          <p:nvPr/>
        </p:nvSpPr>
        <p:spPr>
          <a:xfrm>
            <a:off x="7415471" y="3034863"/>
            <a:ext cx="11863130" cy="861774"/>
          </a:xfrm>
          <a:prstGeom prst="rect">
            <a:avLst/>
          </a:prstGeom>
          <a:noFill/>
        </p:spPr>
        <p:txBody>
          <a:bodyPr wrap="square" rtlCol="0">
            <a:spAutoFit/>
          </a:bodyPr>
          <a:lstStyle/>
          <a:p>
            <a:r>
              <a:rPr lang="en-US" sz="5000" b="1" dirty="0" smtClean="0">
                <a:solidFill>
                  <a:schemeClr val="tx2"/>
                </a:solidFill>
                <a:latin typeface="Arial"/>
                <a:ea typeface="Arial"/>
                <a:cs typeface="Arial"/>
              </a:rPr>
              <a:t>CRCWSC </a:t>
            </a:r>
            <a:r>
              <a:rPr lang="en-US" sz="5000" b="1" dirty="0">
                <a:solidFill>
                  <a:schemeClr val="tx2"/>
                </a:solidFill>
                <a:latin typeface="Arial"/>
                <a:ea typeface="Arial"/>
                <a:cs typeface="Arial"/>
              </a:rPr>
              <a:t>essential participants	</a:t>
            </a:r>
          </a:p>
        </p:txBody>
      </p:sp>
    </p:spTree>
    <p:extLst>
      <p:ext uri="{BB962C8B-B14F-4D97-AF65-F5344CB8AC3E}">
        <p14:creationId xmlns:p14="http://schemas.microsoft.com/office/powerpoint/2010/main" val="3274262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07E2E68-B28A-0F41-AC38-15496B4B22A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 r="13"/>
          <a:stretch>
            <a:fillRect/>
          </a:stretch>
        </p:blipFill>
        <p:spPr/>
      </p:pic>
    </p:spTree>
    <p:extLst>
      <p:ext uri="{BB962C8B-B14F-4D97-AF65-F5344CB8AC3E}">
        <p14:creationId xmlns:p14="http://schemas.microsoft.com/office/powerpoint/2010/main" val="3550675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D73FBFB-AC0E-2242-A205-2C522CB6CF1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123" r="4123"/>
          <a:stretch>
            <a:fillRect/>
          </a:stretch>
        </p:blipFill>
        <p:spPr>
          <a:xfrm>
            <a:off x="0" y="1"/>
            <a:ext cx="24377650" cy="13715999"/>
          </a:xfrm>
        </p:spPr>
      </p:pic>
      <p:sp>
        <p:nvSpPr>
          <p:cNvPr id="10" name="Oval 9">
            <a:extLst>
              <a:ext uri="{FF2B5EF4-FFF2-40B4-BE49-F238E27FC236}">
                <a16:creationId xmlns:a16="http://schemas.microsoft.com/office/drawing/2014/main" id="{81AC2845-4BC2-FD44-972A-F64200017332}"/>
              </a:ext>
            </a:extLst>
          </p:cNvPr>
          <p:cNvSpPr/>
          <p:nvPr/>
        </p:nvSpPr>
        <p:spPr>
          <a:xfrm>
            <a:off x="-3578085" y="-12324523"/>
            <a:ext cx="17532626" cy="17532626"/>
          </a:xfrm>
          <a:prstGeom prst="ellipse">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D96E6233-164B-0A46-A1FF-694E896D4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884" y="841237"/>
            <a:ext cx="9289491" cy="2498310"/>
          </a:xfrm>
          <a:prstGeom prst="rect">
            <a:avLst/>
          </a:prstGeom>
        </p:spPr>
      </p:pic>
      <p:sp>
        <p:nvSpPr>
          <p:cNvPr id="14" name="Oval 13">
            <a:extLst>
              <a:ext uri="{FF2B5EF4-FFF2-40B4-BE49-F238E27FC236}">
                <a16:creationId xmlns:a16="http://schemas.microsoft.com/office/drawing/2014/main" id="{2011FB48-491D-664E-A448-64995C9F174C}"/>
              </a:ext>
            </a:extLst>
          </p:cNvPr>
          <p:cNvSpPr/>
          <p:nvPr/>
        </p:nvSpPr>
        <p:spPr>
          <a:xfrm>
            <a:off x="9084367" y="3306140"/>
            <a:ext cx="17532626" cy="17532626"/>
          </a:xfrm>
          <a:prstGeom prst="ellipse">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grpSp>
        <p:nvGrpSpPr>
          <p:cNvPr id="9" name="Group 8">
            <a:extLst>
              <a:ext uri="{FF2B5EF4-FFF2-40B4-BE49-F238E27FC236}">
                <a16:creationId xmlns:a16="http://schemas.microsoft.com/office/drawing/2014/main" id="{FA58D380-CE54-324E-8FDF-FB38D3C28082}"/>
              </a:ext>
            </a:extLst>
          </p:cNvPr>
          <p:cNvGrpSpPr/>
          <p:nvPr/>
        </p:nvGrpSpPr>
        <p:grpSpPr>
          <a:xfrm>
            <a:off x="11251096" y="6400802"/>
            <a:ext cx="12333291" cy="6599583"/>
            <a:chOff x="15942365" y="6202017"/>
            <a:chExt cx="12333291" cy="6599583"/>
          </a:xfrm>
        </p:grpSpPr>
        <p:sp>
          <p:nvSpPr>
            <p:cNvPr id="8" name="Rectangle 7">
              <a:extLst>
                <a:ext uri="{FF2B5EF4-FFF2-40B4-BE49-F238E27FC236}">
                  <a16:creationId xmlns:a16="http://schemas.microsoft.com/office/drawing/2014/main" id="{333E5CF7-28BA-114E-8BEA-F570C8C945B2}"/>
                </a:ext>
              </a:extLst>
            </p:cNvPr>
            <p:cNvSpPr/>
            <p:nvPr/>
          </p:nvSpPr>
          <p:spPr>
            <a:xfrm>
              <a:off x="15942365" y="6202017"/>
              <a:ext cx="12333291" cy="659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C794105-A1F9-8946-B84E-AC3A21A4DD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76" y="7411554"/>
              <a:ext cx="11981695" cy="5390046"/>
            </a:xfrm>
            <a:prstGeom prst="rect">
              <a:avLst/>
            </a:prstGeom>
          </p:spPr>
        </p:pic>
        <p:sp>
          <p:nvSpPr>
            <p:cNvPr id="7" name="TextBox 6">
              <a:extLst>
                <a:ext uri="{FF2B5EF4-FFF2-40B4-BE49-F238E27FC236}">
                  <a16:creationId xmlns:a16="http://schemas.microsoft.com/office/drawing/2014/main" id="{29127763-AE09-3B4F-A797-6A8BA176E32D}"/>
                </a:ext>
              </a:extLst>
            </p:cNvPr>
            <p:cNvSpPr txBox="1"/>
            <p:nvPr/>
          </p:nvSpPr>
          <p:spPr>
            <a:xfrm>
              <a:off x="17504529" y="6497149"/>
              <a:ext cx="9967226" cy="646331"/>
            </a:xfrm>
            <a:prstGeom prst="rect">
              <a:avLst/>
            </a:prstGeom>
            <a:noFill/>
          </p:spPr>
          <p:txBody>
            <a:bodyPr wrap="square" rtlCol="0">
              <a:spAutoFit/>
            </a:bodyPr>
            <a:lstStyle/>
            <a:p>
              <a:r>
                <a:rPr lang="en-AU" b="1" dirty="0"/>
                <a:t>What it measures – Urban water indicators</a:t>
              </a:r>
            </a:p>
          </p:txBody>
        </p:sp>
      </p:grpSp>
    </p:spTree>
    <p:extLst>
      <p:ext uri="{BB962C8B-B14F-4D97-AF65-F5344CB8AC3E}">
        <p14:creationId xmlns:p14="http://schemas.microsoft.com/office/powerpoint/2010/main" val="32450335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86927-6B0F-FB48-9442-E8913959F556}"/>
              </a:ext>
            </a:extLst>
          </p:cNvPr>
          <p:cNvSpPr txBox="1"/>
          <p:nvPr/>
        </p:nvSpPr>
        <p:spPr>
          <a:xfrm>
            <a:off x="1157619" y="600669"/>
            <a:ext cx="12160816" cy="1077218"/>
          </a:xfrm>
          <a:prstGeom prst="rect">
            <a:avLst/>
          </a:prstGeom>
          <a:noFill/>
        </p:spPr>
        <p:txBody>
          <a:bodyPr wrap="square" rtlCol="0">
            <a:spAutoFit/>
          </a:bodyPr>
          <a:lstStyle/>
          <a:p>
            <a:r>
              <a:rPr lang="en-US" sz="6400" b="1" dirty="0">
                <a:solidFill>
                  <a:schemeClr val="tx2"/>
                </a:solidFill>
                <a:latin typeface="Arial"/>
                <a:ea typeface="Arial"/>
                <a:cs typeface="Arial"/>
              </a:rPr>
              <a:t>Urban water transition phases</a:t>
            </a:r>
          </a:p>
        </p:txBody>
      </p:sp>
      <p:pic>
        <p:nvPicPr>
          <p:cNvPr id="4" name="Picture 3">
            <a:extLst>
              <a:ext uri="{FF2B5EF4-FFF2-40B4-BE49-F238E27FC236}">
                <a16:creationId xmlns:a16="http://schemas.microsoft.com/office/drawing/2014/main" id="{43576A23-9939-9348-80C9-881ECB06E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 y="636111"/>
            <a:ext cx="24384000" cy="13716000"/>
          </a:xfrm>
          <a:prstGeom prst="rect">
            <a:avLst/>
          </a:prstGeom>
        </p:spPr>
      </p:pic>
    </p:spTree>
    <p:extLst>
      <p:ext uri="{BB962C8B-B14F-4D97-AF65-F5344CB8AC3E}">
        <p14:creationId xmlns:p14="http://schemas.microsoft.com/office/powerpoint/2010/main" val="4007539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52FAE6-CEBF-4E4F-A390-19AD93BB8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 y="636111"/>
            <a:ext cx="24384000" cy="13716000"/>
          </a:xfrm>
          <a:prstGeom prst="rect">
            <a:avLst/>
          </a:prstGeom>
        </p:spPr>
      </p:pic>
      <p:grpSp>
        <p:nvGrpSpPr>
          <p:cNvPr id="14" name="Group 13">
            <a:extLst>
              <a:ext uri="{FF2B5EF4-FFF2-40B4-BE49-F238E27FC236}">
                <a16:creationId xmlns:a16="http://schemas.microsoft.com/office/drawing/2014/main" id="{1F07F86C-9A33-F44D-846D-C2C65F592350}"/>
              </a:ext>
            </a:extLst>
          </p:cNvPr>
          <p:cNvGrpSpPr/>
          <p:nvPr/>
        </p:nvGrpSpPr>
        <p:grpSpPr>
          <a:xfrm>
            <a:off x="1073424" y="602562"/>
            <a:ext cx="21826334" cy="11284639"/>
            <a:chOff x="1073424" y="602562"/>
            <a:chExt cx="21826334" cy="11284639"/>
          </a:xfrm>
        </p:grpSpPr>
        <p:sp>
          <p:nvSpPr>
            <p:cNvPr id="19" name="Text Box 50"/>
            <p:cNvSpPr txBox="1">
              <a:spLocks noChangeArrowheads="1"/>
            </p:cNvSpPr>
            <p:nvPr/>
          </p:nvSpPr>
          <p:spPr bwMode="auto">
            <a:xfrm>
              <a:off x="1073424" y="602562"/>
              <a:ext cx="9457214" cy="1323439"/>
            </a:xfrm>
            <a:prstGeom prst="rect">
              <a:avLst/>
            </a:prstGeom>
            <a:solidFill>
              <a:schemeClr val="accent1"/>
            </a:solidFill>
            <a:ln w="9525">
              <a:noFill/>
              <a:miter lim="800000"/>
              <a:headEnd/>
              <a:tailEnd/>
            </a:ln>
          </p:spPr>
          <p:txBody>
            <a:bodyPr wrap="square">
              <a:prstTxWarp prst="textNoShape">
                <a:avLst/>
              </a:prstTxWarp>
              <a:spAutoFit/>
            </a:bodyPr>
            <a:lstStyle/>
            <a:p>
              <a:pPr algn="ctr"/>
              <a:r>
                <a:rPr lang="en-US" sz="4000" b="1" dirty="0">
                  <a:solidFill>
                    <a:prstClr val="white"/>
                  </a:solidFill>
                </a:rPr>
                <a:t>Exclusive large-scale </a:t>
              </a:r>
              <a:r>
                <a:rPr lang="en-US" sz="4000" b="1" dirty="0" err="1">
                  <a:solidFill>
                    <a:prstClr val="white"/>
                  </a:solidFill>
                </a:rPr>
                <a:t>centralised</a:t>
              </a:r>
              <a:r>
                <a:rPr lang="en-US" sz="4000" b="1" dirty="0">
                  <a:solidFill>
                    <a:prstClr val="white"/>
                  </a:solidFill>
                </a:rPr>
                <a:t> infrastructure and institutions</a:t>
              </a:r>
            </a:p>
          </p:txBody>
        </p:sp>
        <p:sp>
          <p:nvSpPr>
            <p:cNvPr id="12" name="Text Box 50"/>
            <p:cNvSpPr txBox="1">
              <a:spLocks noChangeArrowheads="1"/>
            </p:cNvSpPr>
            <p:nvPr/>
          </p:nvSpPr>
          <p:spPr bwMode="auto">
            <a:xfrm>
              <a:off x="12957455" y="602562"/>
              <a:ext cx="9942303" cy="1323439"/>
            </a:xfrm>
            <a:prstGeom prst="rect">
              <a:avLst/>
            </a:prstGeom>
            <a:solidFill>
              <a:schemeClr val="accent2"/>
            </a:solidFill>
            <a:ln w="9525">
              <a:noFill/>
              <a:miter lim="800000"/>
              <a:headEnd/>
              <a:tailEnd/>
            </a:ln>
          </p:spPr>
          <p:txBody>
            <a:bodyPr wrap="square">
              <a:prstTxWarp prst="textNoShape">
                <a:avLst/>
              </a:prstTxWarp>
              <a:spAutoFit/>
            </a:bodyPr>
            <a:lstStyle/>
            <a:p>
              <a:pPr algn="ctr"/>
              <a:r>
                <a:rPr lang="en-US" sz="4000" b="1" dirty="0">
                  <a:solidFill>
                    <a:prstClr val="white"/>
                  </a:solidFill>
                </a:rPr>
                <a:t>Flexible, integrated, complex infrastructure and institutions</a:t>
              </a:r>
            </a:p>
          </p:txBody>
        </p:sp>
        <p:cxnSp>
          <p:nvCxnSpPr>
            <p:cNvPr id="3" name="Straight Connector 2"/>
            <p:cNvCxnSpPr>
              <a:cxnSpLocks/>
            </p:cNvCxnSpPr>
            <p:nvPr/>
          </p:nvCxnSpPr>
          <p:spPr>
            <a:xfrm>
              <a:off x="11767287" y="2941984"/>
              <a:ext cx="0" cy="8945217"/>
            </a:xfrm>
            <a:prstGeom prst="line">
              <a:avLst/>
            </a:prstGeom>
            <a:ln w="1143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ight Arrow 1"/>
            <p:cNvSpPr/>
            <p:nvPr/>
          </p:nvSpPr>
          <p:spPr>
            <a:xfrm>
              <a:off x="11134063" y="746302"/>
              <a:ext cx="1296208" cy="969264"/>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200">
                <a:solidFill>
                  <a:prstClr val="white"/>
                </a:solidFill>
              </a:endParaRPr>
            </a:p>
          </p:txBody>
        </p:sp>
      </p:grpSp>
      <p:grpSp>
        <p:nvGrpSpPr>
          <p:cNvPr id="16" name="Group 15">
            <a:extLst>
              <a:ext uri="{FF2B5EF4-FFF2-40B4-BE49-F238E27FC236}">
                <a16:creationId xmlns:a16="http://schemas.microsoft.com/office/drawing/2014/main" id="{0B801883-FC0B-674C-A4F4-6B4AEFB9F971}"/>
              </a:ext>
            </a:extLst>
          </p:cNvPr>
          <p:cNvGrpSpPr/>
          <p:nvPr/>
        </p:nvGrpSpPr>
        <p:grpSpPr>
          <a:xfrm>
            <a:off x="12430271" y="7414592"/>
            <a:ext cx="5804452" cy="5804452"/>
            <a:chOff x="12430271" y="7414592"/>
            <a:chExt cx="5804452" cy="5804452"/>
          </a:xfrm>
        </p:grpSpPr>
        <p:sp>
          <p:nvSpPr>
            <p:cNvPr id="11" name="Oval 10">
              <a:extLst>
                <a:ext uri="{FF2B5EF4-FFF2-40B4-BE49-F238E27FC236}">
                  <a16:creationId xmlns:a16="http://schemas.microsoft.com/office/drawing/2014/main" id="{C5B4B1BD-0A98-2C49-8DDD-3A6696F7766D}"/>
                </a:ext>
              </a:extLst>
            </p:cNvPr>
            <p:cNvSpPr/>
            <p:nvPr/>
          </p:nvSpPr>
          <p:spPr>
            <a:xfrm>
              <a:off x="12430271" y="7414592"/>
              <a:ext cx="5804452" cy="5804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96928E-2652-A645-B25C-1F8AAAC43929}"/>
                </a:ext>
              </a:extLst>
            </p:cNvPr>
            <p:cNvSpPr txBox="1"/>
            <p:nvPr/>
          </p:nvSpPr>
          <p:spPr>
            <a:xfrm>
              <a:off x="13124424" y="9039545"/>
              <a:ext cx="4416145" cy="2554545"/>
            </a:xfrm>
            <a:prstGeom prst="rect">
              <a:avLst/>
            </a:prstGeom>
            <a:noFill/>
          </p:spPr>
          <p:txBody>
            <a:bodyPr wrap="square" rtlCol="0">
              <a:spAutoFit/>
            </a:bodyPr>
            <a:lstStyle/>
            <a:p>
              <a:pPr algn="ctr"/>
              <a:r>
                <a:rPr lang="en-US" sz="4000" b="1" dirty="0">
                  <a:solidFill>
                    <a:schemeClr val="bg1"/>
                  </a:solidFill>
                </a:rPr>
                <a:t>Adaptability, </a:t>
              </a:r>
            </a:p>
            <a:p>
              <a:pPr algn="ctr"/>
              <a:r>
                <a:rPr lang="en-US" sz="4000" b="1" dirty="0">
                  <a:solidFill>
                    <a:schemeClr val="bg1"/>
                  </a:solidFill>
                </a:rPr>
                <a:t>Flexibility, </a:t>
              </a:r>
            </a:p>
            <a:p>
              <a:pPr algn="ctr"/>
              <a:r>
                <a:rPr lang="en-US" sz="4000" b="1" dirty="0">
                  <a:solidFill>
                    <a:schemeClr val="bg1"/>
                  </a:solidFill>
                </a:rPr>
                <a:t>Resilience &amp; </a:t>
              </a:r>
            </a:p>
            <a:p>
              <a:pPr algn="ctr"/>
              <a:r>
                <a:rPr lang="en-US" sz="4000" b="1" dirty="0">
                  <a:solidFill>
                    <a:schemeClr val="bg1"/>
                  </a:solidFill>
                </a:rPr>
                <a:t>Reflexivity</a:t>
              </a:r>
            </a:p>
          </p:txBody>
        </p:sp>
      </p:grpSp>
    </p:spTree>
    <p:extLst>
      <p:ext uri="{BB962C8B-B14F-4D97-AF65-F5344CB8AC3E}">
        <p14:creationId xmlns:p14="http://schemas.microsoft.com/office/powerpoint/2010/main" val="95701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CWSC White BG">
  <a:themeElements>
    <a:clrScheme name="CRCWSC_2017_FINALTHEMECOLOURS">
      <a:dk1>
        <a:srgbClr val="000000"/>
      </a:dk1>
      <a:lt1>
        <a:srgbClr val="FFFFFF"/>
      </a:lt1>
      <a:dk2>
        <a:srgbClr val="000000"/>
      </a:dk2>
      <a:lt2>
        <a:srgbClr val="FFFFFF"/>
      </a:lt2>
      <a:accent1>
        <a:srgbClr val="006772"/>
      </a:accent1>
      <a:accent2>
        <a:srgbClr val="3F5799"/>
      </a:accent2>
      <a:accent3>
        <a:srgbClr val="9ECD5E"/>
      </a:accent3>
      <a:accent4>
        <a:srgbClr val="4097DB"/>
      </a:accent4>
      <a:accent5>
        <a:srgbClr val="F6A04D"/>
      </a:accent5>
      <a:accent6>
        <a:srgbClr val="F04945"/>
      </a:accent6>
      <a:hlink>
        <a:srgbClr val="4097DB"/>
      </a:hlink>
      <a:folHlink>
        <a:srgbClr val="4097D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CWSC Black BG">
  <a:themeElements>
    <a:clrScheme name="CRCWSC2017_PP_Template_COLOURGUIDE">
      <a:dk1>
        <a:sysClr val="windowText" lastClr="000000"/>
      </a:dk1>
      <a:lt1>
        <a:sysClr val="window" lastClr="FFFFFF"/>
      </a:lt1>
      <a:dk2>
        <a:srgbClr val="FFFFFF"/>
      </a:dk2>
      <a:lt2>
        <a:srgbClr val="F0F0F0"/>
      </a:lt2>
      <a:accent1>
        <a:srgbClr val="006772"/>
      </a:accent1>
      <a:accent2>
        <a:srgbClr val="3F5799"/>
      </a:accent2>
      <a:accent3>
        <a:srgbClr val="9ECD5E"/>
      </a:accent3>
      <a:accent4>
        <a:srgbClr val="4097DB"/>
      </a:accent4>
      <a:accent5>
        <a:srgbClr val="F6A04D"/>
      </a:accent5>
      <a:accent6>
        <a:srgbClr val="F04945"/>
      </a:accent6>
      <a:hlink>
        <a:srgbClr val="4097DB"/>
      </a:hlink>
      <a:folHlink>
        <a:srgbClr val="4097D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41028</TotalTime>
  <Words>1376</Words>
  <Application>Microsoft Office PowerPoint</Application>
  <PresentationFormat>Custom</PresentationFormat>
  <Paragraphs>265</Paragraphs>
  <Slides>40</Slides>
  <Notes>22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Gill Sans</vt:lpstr>
      <vt:lpstr>Arial</vt:lpstr>
      <vt:lpstr>Calibri</vt:lpstr>
      <vt:lpstr>Calibri Light</vt:lpstr>
      <vt:lpstr>Courier New</vt:lpstr>
      <vt:lpstr>Times New Roman</vt:lpstr>
      <vt:lpstr>CRCWSC White BG</vt:lpstr>
      <vt:lpstr>CRCWSC Black BG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Louis Twelve Design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Verzus PowerPoint Template</dc:title>
  <dc:subject/>
  <dc:creator>Louis Twelve</dc:creator>
  <cp:keywords/>
  <dc:description/>
  <cp:lastModifiedBy>Katie Hammer</cp:lastModifiedBy>
  <cp:revision>6797</cp:revision>
  <dcterms:created xsi:type="dcterms:W3CDTF">2014-11-12T21:47:38Z</dcterms:created>
  <dcterms:modified xsi:type="dcterms:W3CDTF">2019-08-16T01:17:11Z</dcterms:modified>
  <cp:category/>
</cp:coreProperties>
</file>